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4.jpg" ContentType="image/jp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7.jpg" ContentType="image/jp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9" r:id="rId3"/>
    <p:sldId id="260" r:id="rId4"/>
    <p:sldId id="262" r:id="rId5"/>
    <p:sldId id="263" r:id="rId6"/>
    <p:sldId id="264" r:id="rId7"/>
    <p:sldId id="265" r:id="rId8"/>
    <p:sldId id="270" r:id="rId9"/>
    <p:sldId id="271" r:id="rId10"/>
    <p:sldId id="272" r:id="rId11"/>
  </p:sldIdLst>
  <p:sldSz cx="12192000" cy="6858000"/>
  <p:notesSz cx="6858000" cy="12192000"/>
  <p:embeddedFontLst>
    <p:embeddedFont>
      <p:font typeface="MiSans" panose="020B0604020202020204" charset="-122"/>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2" d="100"/>
          <a:sy n="82" d="100"/>
        </p:scale>
        <p:origin x="69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g>
</file>

<file path=ppt/media/image4.jp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819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2-d2nfa3h8bjvh7rlj0gjg.png"/>
          <p:cNvPicPr>
            <a:picLocks noChangeAspect="1"/>
          </p:cNvPicPr>
          <p:nvPr/>
        </p:nvPicPr>
        <p:blipFill>
          <a:blip r:embed="rId4"/>
          <a:srcRect t="3" b="3"/>
          <a:stretch/>
        </p:blipFill>
        <p:spPr>
          <a:xfrm>
            <a:off x="0" y="0"/>
            <a:ext cx="12214225" cy="6858635"/>
          </a:xfrm>
          <a:prstGeom prst="rect">
            <a:avLst/>
          </a:prstGeom>
        </p:spPr>
      </p:pic>
      <p:sp>
        <p:nvSpPr>
          <p:cNvPr id="4" name="Text 0"/>
          <p:cNvSpPr/>
          <p:nvPr/>
        </p:nvSpPr>
        <p:spPr>
          <a:xfrm>
            <a:off x="3629025" y="1935480"/>
            <a:ext cx="7943215" cy="2115820"/>
          </a:xfrm>
          <a:prstGeom prst="rect">
            <a:avLst/>
          </a:prstGeom>
          <a:noFill/>
          <a:ln/>
        </p:spPr>
        <p:txBody>
          <a:bodyPr wrap="square" lIns="91440" tIns="45720" rIns="91440" bIns="45720" rtlCol="0" anchor="t"/>
          <a:lstStyle/>
          <a:p>
            <a:pPr marL="0" indent="0" algn="r">
              <a:lnSpc>
                <a:spcPct val="110000"/>
              </a:lnSpc>
              <a:buNone/>
            </a:pPr>
            <a:r>
              <a:rPr lang="en-US" sz="6000" b="1" dirty="0">
                <a:solidFill>
                  <a:srgbClr val="000000"/>
                </a:solidFill>
                <a:latin typeface="MiSans" pitchFamily="34" charset="0"/>
                <a:ea typeface="MiSans" pitchFamily="34" charset="-122"/>
                <a:cs typeface="MiSans" pitchFamily="34" charset="-120"/>
              </a:rPr>
              <a:t>MediReach: Care Nearby</a:t>
            </a:r>
            <a:endParaRPr lang="en-US" sz="1600" dirty="0"/>
          </a:p>
        </p:txBody>
      </p:sp>
      <p:sp>
        <p:nvSpPr>
          <p:cNvPr id="6" name="Text 1"/>
          <p:cNvSpPr/>
          <p:nvPr/>
        </p:nvSpPr>
        <p:spPr>
          <a:xfrm>
            <a:off x="9367615" y="4432935"/>
            <a:ext cx="2135884" cy="338554"/>
          </a:xfrm>
          <a:prstGeom prst="rect">
            <a:avLst/>
          </a:prstGeom>
          <a:noFill/>
          <a:ln/>
        </p:spPr>
        <p:txBody>
          <a:bodyPr wrap="square" lIns="91440" tIns="45720" rIns="91440" bIns="45720" rtlCol="0" anchor="t">
            <a:spAutoFit/>
          </a:bodyPr>
          <a:lstStyle/>
          <a:p>
            <a:pPr marL="0" indent="0" algn="ctr">
              <a:lnSpc>
                <a:spcPct val="100000"/>
              </a:lnSpc>
              <a:buNone/>
            </a:pPr>
            <a:endParaRPr lang="en-US" sz="1600" dirty="0"/>
          </a:p>
        </p:txBody>
      </p:sp>
      <p:sp>
        <p:nvSpPr>
          <p:cNvPr id="8" name="Text 2"/>
          <p:cNvSpPr/>
          <p:nvPr/>
        </p:nvSpPr>
        <p:spPr>
          <a:xfrm>
            <a:off x="9367615" y="5144135"/>
            <a:ext cx="2135884" cy="338554"/>
          </a:xfrm>
          <a:prstGeom prst="rect">
            <a:avLst/>
          </a:prstGeom>
          <a:noFill/>
          <a:ln/>
        </p:spPr>
        <p:txBody>
          <a:bodyPr wrap="square" lIns="91440" tIns="45720" rIns="91440" bIns="45720" rtlCol="0" anchor="t">
            <a:spAutoFit/>
          </a:bodyPr>
          <a:lstStyle/>
          <a:p>
            <a:pPr marL="0" indent="0" algn="ctr">
              <a:lnSpc>
                <a:spcPct val="100000"/>
              </a:lnSpc>
              <a:buNone/>
            </a:pP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pic>
        <p:nvPicPr>
          <p:cNvPr id="3" name="Image 1" descr="https://kimi-img.moonshot.cn/pub/slides/slides_tmpl/image/25-08-27-20:07:41-d2nfa398bjvh7rlj0gj0.jpg"/>
          <p:cNvPicPr>
            <a:picLocks noChangeAspect="1"/>
          </p:cNvPicPr>
          <p:nvPr/>
        </p:nvPicPr>
        <p:blipFill>
          <a:blip r:embed="rId4"/>
          <a:srcRect t="3" b="3"/>
          <a:stretch/>
        </p:blipFill>
        <p:spPr>
          <a:xfrm>
            <a:off x="0" y="3175"/>
            <a:ext cx="12233275" cy="6867525"/>
          </a:xfrm>
          <a:prstGeom prst="rect">
            <a:avLst/>
          </a:prstGeom>
        </p:spPr>
      </p:pic>
      <p:sp>
        <p:nvSpPr>
          <p:cNvPr id="5" name="Text 0"/>
          <p:cNvSpPr/>
          <p:nvPr/>
        </p:nvSpPr>
        <p:spPr>
          <a:xfrm>
            <a:off x="3648707" y="4486663"/>
            <a:ext cx="2013206" cy="338554"/>
          </a:xfrm>
          <a:prstGeom prst="rect">
            <a:avLst/>
          </a:prstGeom>
          <a:noFill/>
          <a:ln/>
        </p:spPr>
        <p:txBody>
          <a:bodyPr wrap="square" lIns="91440" tIns="45720" rIns="91440" bIns="45720" rtlCol="0" anchor="t">
            <a:spAutoFit/>
          </a:bodyPr>
          <a:lstStyle/>
          <a:p>
            <a:pPr marL="0" indent="0" algn="ctr">
              <a:lnSpc>
                <a:spcPct val="100000"/>
              </a:lnSpc>
              <a:buNone/>
            </a:pPr>
            <a:endParaRPr lang="en-US" sz="1600" dirty="0"/>
          </a:p>
        </p:txBody>
      </p:sp>
      <p:sp>
        <p:nvSpPr>
          <p:cNvPr id="7" name="Text 1"/>
          <p:cNvSpPr/>
          <p:nvPr/>
        </p:nvSpPr>
        <p:spPr>
          <a:xfrm>
            <a:off x="6509070" y="4486663"/>
            <a:ext cx="2013206" cy="338554"/>
          </a:xfrm>
          <a:prstGeom prst="rect">
            <a:avLst/>
          </a:prstGeom>
          <a:noFill/>
          <a:ln/>
        </p:spPr>
        <p:txBody>
          <a:bodyPr wrap="square" lIns="91440" tIns="45720" rIns="91440" bIns="45720" rtlCol="0" anchor="t">
            <a:spAutoFit/>
          </a:bodyPr>
          <a:lstStyle/>
          <a:p>
            <a:pPr marL="0" indent="0" algn="ctr">
              <a:lnSpc>
                <a:spcPct val="100000"/>
              </a:lnSpc>
              <a:buNone/>
            </a:pPr>
            <a:endParaRPr lang="en-US" sz="1600" dirty="0"/>
          </a:p>
        </p:txBody>
      </p:sp>
      <p:sp>
        <p:nvSpPr>
          <p:cNvPr id="8" name="Text 2"/>
          <p:cNvSpPr/>
          <p:nvPr/>
        </p:nvSpPr>
        <p:spPr>
          <a:xfrm>
            <a:off x="649605" y="269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b="1" dirty="0">
                <a:solidFill>
                  <a:srgbClr val="FFFFFF"/>
                </a:solidFill>
                <a:latin typeface="MiSans" pitchFamily="34" charset="0"/>
                <a:ea typeface="MiSans" pitchFamily="34" charset="-122"/>
                <a:cs typeface="MiSans" pitchFamily="34" charset="-120"/>
              </a:rPr>
              <a:t>YOUR LOGO</a:t>
            </a:r>
            <a:endParaRPr lang="en-US" sz="1600" dirty="0"/>
          </a:p>
        </p:txBody>
      </p:sp>
      <p:sp>
        <p:nvSpPr>
          <p:cNvPr id="9" name="Text 3"/>
          <p:cNvSpPr/>
          <p:nvPr/>
        </p:nvSpPr>
        <p:spPr>
          <a:xfrm>
            <a:off x="1272540" y="1740535"/>
            <a:ext cx="9325610" cy="2916555"/>
          </a:xfrm>
          <a:prstGeom prst="rect">
            <a:avLst/>
          </a:prstGeom>
          <a:noFill/>
          <a:ln/>
        </p:spPr>
        <p:txBody>
          <a:bodyPr wrap="square" lIns="91440" tIns="45720" rIns="91440" bIns="45720" rtlCol="0" anchor="ctr"/>
          <a:lstStyle/>
          <a:p>
            <a:pPr marL="0" indent="0" algn="ctr">
              <a:lnSpc>
                <a:spcPct val="100000"/>
              </a:lnSpc>
              <a:buNone/>
            </a:pPr>
            <a:r>
              <a:rPr lang="en-US" sz="11500" b="1" dirty="0">
                <a:solidFill>
                  <a:srgbClr val="000000"/>
                </a:solidFill>
                <a:latin typeface="MiSans" pitchFamily="34" charset="0"/>
                <a:ea typeface="MiSans" pitchFamily="34" charset="-122"/>
                <a:cs typeface="MiSans" pitchFamily="34" charset="-120"/>
              </a:rPr>
              <a:t>THANK YOU</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Problem: Lost Time in Emergencies</a:t>
            </a:r>
            <a:endParaRPr lang="en-US" sz="1600" dirty="0"/>
          </a:p>
        </p:txBody>
      </p:sp>
      <p:sp>
        <p:nvSpPr>
          <p:cNvPr id="4" name="Shape 1"/>
          <p:cNvSpPr/>
          <p:nvPr/>
        </p:nvSpPr>
        <p:spPr>
          <a:xfrm rot="21000000">
            <a:off x="1001395" y="1683385"/>
            <a:ext cx="2458085" cy="3895725"/>
          </a:xfrm>
          <a:prstGeom prst="roundRect">
            <a:avLst/>
          </a:prstGeom>
          <a:solidFill>
            <a:srgbClr val="E6E6FD"/>
          </a:solidFill>
          <a:ln/>
        </p:spPr>
      </p:sp>
      <p:sp>
        <p:nvSpPr>
          <p:cNvPr id="5" name="Text 2"/>
          <p:cNvSpPr/>
          <p:nvPr/>
        </p:nvSpPr>
        <p:spPr>
          <a:xfrm rot="21000000">
            <a:off x="1001395" y="1683385"/>
            <a:ext cx="2458085" cy="389572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1123950" y="1897380"/>
            <a:ext cx="2672080" cy="3894455"/>
          </a:xfrm>
          <a:prstGeom prst="roundRect">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7" name="Text 4"/>
          <p:cNvSpPr/>
          <p:nvPr/>
        </p:nvSpPr>
        <p:spPr>
          <a:xfrm>
            <a:off x="1123950" y="1897380"/>
            <a:ext cx="2672080" cy="38944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5"/>
          <p:cNvSpPr/>
          <p:nvPr/>
        </p:nvSpPr>
        <p:spPr>
          <a:xfrm rot="21000000">
            <a:off x="4618355" y="1683385"/>
            <a:ext cx="2458085" cy="3895725"/>
          </a:xfrm>
          <a:prstGeom prst="roundRect">
            <a:avLst/>
          </a:prstGeom>
          <a:solidFill>
            <a:srgbClr val="E6E6FD"/>
          </a:solidFill>
          <a:ln/>
        </p:spPr>
      </p:sp>
      <p:sp>
        <p:nvSpPr>
          <p:cNvPr id="9" name="Text 6"/>
          <p:cNvSpPr/>
          <p:nvPr/>
        </p:nvSpPr>
        <p:spPr>
          <a:xfrm rot="21000000">
            <a:off x="4618355" y="1683385"/>
            <a:ext cx="2458085" cy="389572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7"/>
          <p:cNvSpPr/>
          <p:nvPr/>
        </p:nvSpPr>
        <p:spPr>
          <a:xfrm>
            <a:off x="4740910" y="1897380"/>
            <a:ext cx="2672080" cy="3894455"/>
          </a:xfrm>
          <a:prstGeom prst="roundRect">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1" name="Text 8"/>
          <p:cNvSpPr/>
          <p:nvPr/>
        </p:nvSpPr>
        <p:spPr>
          <a:xfrm>
            <a:off x="4740910" y="1897380"/>
            <a:ext cx="2672080" cy="38944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9"/>
          <p:cNvSpPr/>
          <p:nvPr/>
        </p:nvSpPr>
        <p:spPr>
          <a:xfrm rot="21000000">
            <a:off x="8235315" y="1683385"/>
            <a:ext cx="2458085" cy="3895725"/>
          </a:xfrm>
          <a:prstGeom prst="roundRect">
            <a:avLst/>
          </a:prstGeom>
          <a:solidFill>
            <a:srgbClr val="E6E6FD"/>
          </a:solidFill>
          <a:ln/>
        </p:spPr>
      </p:sp>
      <p:sp>
        <p:nvSpPr>
          <p:cNvPr id="13" name="Text 10"/>
          <p:cNvSpPr/>
          <p:nvPr/>
        </p:nvSpPr>
        <p:spPr>
          <a:xfrm rot="21000000">
            <a:off x="8235315" y="1683385"/>
            <a:ext cx="2458085" cy="389572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1"/>
          <p:cNvSpPr/>
          <p:nvPr/>
        </p:nvSpPr>
        <p:spPr>
          <a:xfrm>
            <a:off x="8357870" y="1897380"/>
            <a:ext cx="2672080" cy="3894455"/>
          </a:xfrm>
          <a:prstGeom prst="roundRect">
            <a:avLst/>
          </a:prstGeom>
          <a:solidFill>
            <a:srgbClr val="FFFFFF"/>
          </a:solidFill>
          <a:ln w="3175">
            <a:gradFill flip="none" rotWithShape="1">
              <a:gsLst>
                <a:gs pos="0">
                  <a:srgbClr val="FFFFFF"/>
                </a:gs>
                <a:gs pos="45000">
                  <a:srgbClr val="FFFFFF"/>
                </a:gs>
                <a:gs pos="63000">
                  <a:srgbClr val="EDCEFE"/>
                </a:gs>
                <a:gs pos="84000">
                  <a:srgbClr val="E1ADFD"/>
                </a:gs>
                <a:gs pos="100000">
                  <a:srgbClr val="E1ADFD"/>
                </a:gs>
              </a:gsLst>
              <a:lin ang="2700000" scaled="1"/>
            </a:gradFill>
            <a:prstDash val="solid"/>
          </a:ln>
        </p:spPr>
      </p:sp>
      <p:sp>
        <p:nvSpPr>
          <p:cNvPr id="15" name="Text 12"/>
          <p:cNvSpPr/>
          <p:nvPr/>
        </p:nvSpPr>
        <p:spPr>
          <a:xfrm>
            <a:off x="8357870" y="1897380"/>
            <a:ext cx="2672080" cy="38944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Text 13"/>
          <p:cNvSpPr/>
          <p:nvPr/>
        </p:nvSpPr>
        <p:spPr>
          <a:xfrm>
            <a:off x="1381125" y="2271395"/>
            <a:ext cx="2138680" cy="581025"/>
          </a:xfrm>
          <a:prstGeom prst="rect">
            <a:avLst/>
          </a:prstGeom>
          <a:noFill/>
          <a:ln/>
        </p:spPr>
        <p:txBody>
          <a:bodyPr wrap="square" lIns="91440" tIns="45720" rIns="91440" bIns="45720" rtlCol="0" anchor="t">
            <a:spAutoFit/>
          </a:bodyPr>
          <a:lstStyle/>
          <a:p>
            <a:pPr marL="0" indent="0" algn="just">
              <a:lnSpc>
                <a:spcPct val="100000"/>
              </a:lnSpc>
              <a:buNone/>
            </a:pPr>
            <a:r>
              <a:rPr lang="en-US" sz="1800" b="1" dirty="0">
                <a:solidFill>
                  <a:srgbClr val="000000"/>
                </a:solidFill>
                <a:latin typeface="MiSans" pitchFamily="34" charset="0"/>
                <a:ea typeface="MiSans" pitchFamily="34" charset="-122"/>
                <a:cs typeface="MiSans" pitchFamily="34" charset="-120"/>
              </a:rPr>
              <a:t>Delayed Treatment</a:t>
            </a:r>
            <a:endParaRPr lang="en-US" sz="1600" dirty="0"/>
          </a:p>
        </p:txBody>
      </p:sp>
      <p:sp>
        <p:nvSpPr>
          <p:cNvPr id="17" name="Text 14"/>
          <p:cNvSpPr/>
          <p:nvPr/>
        </p:nvSpPr>
        <p:spPr>
          <a:xfrm>
            <a:off x="1381125" y="2927985"/>
            <a:ext cx="2176145" cy="2140842"/>
          </a:xfrm>
          <a:prstGeom prst="rect">
            <a:avLst/>
          </a:prstGeom>
          <a:noFill/>
          <a:ln/>
        </p:spPr>
        <p:txBody>
          <a:bodyPr wrap="square" lIns="91440" tIns="45720" rIns="91440" bIns="45720" rtlCol="0" anchor="t">
            <a:spAutoFit/>
          </a:bodyPr>
          <a:lstStyle/>
          <a:p>
            <a:pPr marL="0" indent="0" algn="l">
              <a:lnSpc>
                <a:spcPct val="120000"/>
              </a:lnSpc>
              <a:buNone/>
            </a:pPr>
            <a:r>
              <a:rPr lang="en-US" sz="1600" dirty="0"/>
              <a:t>Patients waiting for the doctor’s appointment and also waiting for the long time to meet the doctor will be delayed for the treatment during emergency.</a:t>
            </a:r>
          </a:p>
        </p:txBody>
      </p:sp>
      <p:sp>
        <p:nvSpPr>
          <p:cNvPr id="18" name="Text 15"/>
          <p:cNvSpPr/>
          <p:nvPr/>
        </p:nvSpPr>
        <p:spPr>
          <a:xfrm>
            <a:off x="4998085" y="2271395"/>
            <a:ext cx="2138680" cy="581025"/>
          </a:xfrm>
          <a:prstGeom prst="rect">
            <a:avLst/>
          </a:prstGeom>
          <a:noFill/>
          <a:ln/>
        </p:spPr>
        <p:txBody>
          <a:bodyPr wrap="square" lIns="91440" tIns="45720" rIns="91440" bIns="45720" rtlCol="0" anchor="t">
            <a:spAutoFit/>
          </a:bodyPr>
          <a:lstStyle/>
          <a:p>
            <a:pPr marL="0" indent="0" algn="just">
              <a:lnSpc>
                <a:spcPct val="100000"/>
              </a:lnSpc>
              <a:buNone/>
            </a:pPr>
            <a:r>
              <a:rPr lang="en-US" sz="1800" b="1" dirty="0">
                <a:solidFill>
                  <a:srgbClr val="000000"/>
                </a:solidFill>
                <a:latin typeface="MiSans" pitchFamily="34" charset="0"/>
                <a:ea typeface="MiSans" pitchFamily="34" charset="-122"/>
                <a:cs typeface="MiSans" pitchFamily="34" charset="-120"/>
              </a:rPr>
              <a:t>Fragmented Information</a:t>
            </a:r>
            <a:endParaRPr lang="en-US" sz="1600" dirty="0"/>
          </a:p>
        </p:txBody>
      </p:sp>
      <p:sp>
        <p:nvSpPr>
          <p:cNvPr id="19" name="Text 16"/>
          <p:cNvSpPr/>
          <p:nvPr/>
        </p:nvSpPr>
        <p:spPr>
          <a:xfrm>
            <a:off x="4998085" y="2927985"/>
            <a:ext cx="2176145" cy="1658144"/>
          </a:xfrm>
          <a:prstGeom prst="rect">
            <a:avLst/>
          </a:prstGeom>
          <a:noFill/>
          <a:ln/>
        </p:spPr>
        <p:txBody>
          <a:bodyPr wrap="square" lIns="91440" tIns="45720" rIns="91440" bIns="45720" rtlCol="0" anchor="t">
            <a:spAutoFit/>
          </a:bodyPr>
          <a:lstStyle/>
          <a:p>
            <a:pPr marL="0" indent="0" algn="l">
              <a:lnSpc>
                <a:spcPct val="120000"/>
              </a:lnSpc>
              <a:buNone/>
            </a:pPr>
            <a:r>
              <a:rPr lang="en-US" sz="1400" dirty="0">
                <a:solidFill>
                  <a:srgbClr val="000000"/>
                </a:solidFill>
                <a:latin typeface="MiSans" pitchFamily="34" charset="0"/>
                <a:ea typeface="MiSans" pitchFamily="34" charset="-122"/>
                <a:cs typeface="MiSans" pitchFamily="34" charset="-120"/>
              </a:rPr>
              <a:t>Current systems are fragmented, making it difficult to locate the nearest hospital or pharmacy, increasing risk and cost.</a:t>
            </a:r>
            <a:endParaRPr lang="en-US" sz="1600" dirty="0"/>
          </a:p>
        </p:txBody>
      </p:sp>
      <p:sp>
        <p:nvSpPr>
          <p:cNvPr id="20" name="Text 17"/>
          <p:cNvSpPr/>
          <p:nvPr/>
        </p:nvSpPr>
        <p:spPr>
          <a:xfrm>
            <a:off x="8615045" y="2271395"/>
            <a:ext cx="2138680" cy="581025"/>
          </a:xfrm>
          <a:prstGeom prst="rect">
            <a:avLst/>
          </a:prstGeom>
          <a:noFill/>
          <a:ln/>
        </p:spPr>
        <p:txBody>
          <a:bodyPr wrap="square" lIns="91440" tIns="45720" rIns="91440" bIns="45720" rtlCol="0" anchor="t">
            <a:spAutoFit/>
          </a:bodyPr>
          <a:lstStyle/>
          <a:p>
            <a:pPr marL="0" indent="0" algn="just">
              <a:lnSpc>
                <a:spcPct val="100000"/>
              </a:lnSpc>
              <a:buNone/>
            </a:pPr>
            <a:r>
              <a:rPr lang="en-US" sz="1800" b="1" dirty="0">
                <a:solidFill>
                  <a:srgbClr val="000000"/>
                </a:solidFill>
                <a:latin typeface="MiSans" pitchFamily="34" charset="0"/>
                <a:ea typeface="MiSans" pitchFamily="34" charset="-122"/>
                <a:cs typeface="MiSans" pitchFamily="34" charset="-120"/>
              </a:rPr>
              <a:t>Need for Unified Solution</a:t>
            </a:r>
            <a:endParaRPr lang="en-US" sz="1600" dirty="0"/>
          </a:p>
        </p:txBody>
      </p:sp>
      <p:sp>
        <p:nvSpPr>
          <p:cNvPr id="21" name="Text 18"/>
          <p:cNvSpPr/>
          <p:nvPr/>
        </p:nvSpPr>
        <p:spPr>
          <a:xfrm>
            <a:off x="8615045" y="2927985"/>
            <a:ext cx="2176145" cy="2401555"/>
          </a:xfrm>
          <a:prstGeom prst="rect">
            <a:avLst/>
          </a:prstGeom>
          <a:noFill/>
          <a:ln/>
        </p:spPr>
        <p:txBody>
          <a:bodyPr wrap="square" lIns="91440" tIns="45720" rIns="91440" bIns="45720" rtlCol="0" anchor="t">
            <a:spAutoFit/>
          </a:bodyPr>
          <a:lstStyle/>
          <a:p>
            <a:pPr marL="0" indent="0" algn="l">
              <a:lnSpc>
                <a:spcPct val="120000"/>
              </a:lnSpc>
              <a:buNone/>
            </a:pPr>
            <a:r>
              <a:rPr lang="en-US" sz="1400" dirty="0">
                <a:solidFill>
                  <a:srgbClr val="000000"/>
                </a:solidFill>
                <a:latin typeface="MiSans" pitchFamily="34" charset="0"/>
                <a:ea typeface="MiSans" pitchFamily="34" charset="-122"/>
                <a:cs typeface="MiSans" pitchFamily="34" charset="-120"/>
              </a:rPr>
              <a:t>A unified solution is needed to outline the process of finding medical facilities and also verifying and searching availability of required medicines whether present in the store or not.</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4" name="Text 1"/>
          <p:cNvSpPr/>
          <p:nvPr/>
        </p:nvSpPr>
        <p:spPr>
          <a:xfrm>
            <a:off x="6689725" y="1536700"/>
            <a:ext cx="3867150" cy="386715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Text 2"/>
          <p:cNvSpPr/>
          <p:nvPr/>
        </p:nvSpPr>
        <p:spPr>
          <a:xfrm>
            <a:off x="957580" y="333420"/>
            <a:ext cx="9799955" cy="584775"/>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One App Solution</a:t>
            </a:r>
            <a:endParaRPr lang="en-US" sz="1600" dirty="0"/>
          </a:p>
        </p:txBody>
      </p:sp>
      <p:sp>
        <p:nvSpPr>
          <p:cNvPr id="7" name="Shape 3"/>
          <p:cNvSpPr/>
          <p:nvPr/>
        </p:nvSpPr>
        <p:spPr>
          <a:xfrm>
            <a:off x="318" y="6286500"/>
            <a:ext cx="12191365" cy="571500"/>
          </a:xfrm>
          <a:prstGeom prst="rect">
            <a:avLst/>
          </a:prstGeom>
          <a:solidFill>
            <a:srgbClr val="E6E6FD"/>
          </a:solidFill>
          <a:ln/>
        </p:spPr>
      </p:sp>
      <p:sp>
        <p:nvSpPr>
          <p:cNvPr id="8" name="Text 4"/>
          <p:cNvSpPr/>
          <p:nvPr/>
        </p:nvSpPr>
        <p:spPr>
          <a:xfrm>
            <a:off x="318" y="6286500"/>
            <a:ext cx="12191365" cy="5715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Text 5"/>
          <p:cNvSpPr/>
          <p:nvPr/>
        </p:nvSpPr>
        <p:spPr>
          <a:xfrm>
            <a:off x="552603" y="1189888"/>
            <a:ext cx="5080000" cy="36830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MediReach Overview</a:t>
            </a:r>
            <a:endParaRPr lang="en-US" sz="1600" dirty="0"/>
          </a:p>
        </p:txBody>
      </p:sp>
      <p:sp>
        <p:nvSpPr>
          <p:cNvPr id="10" name="Text 6"/>
          <p:cNvSpPr/>
          <p:nvPr/>
        </p:nvSpPr>
        <p:spPr>
          <a:xfrm>
            <a:off x="557831" y="1829881"/>
            <a:ext cx="5889953" cy="4180179"/>
          </a:xfrm>
          <a:prstGeom prst="rect">
            <a:avLst/>
          </a:prstGeom>
          <a:noFill/>
          <a:ln/>
        </p:spPr>
        <p:txBody>
          <a:bodyPr wrap="square" lIns="91440" tIns="45720" rIns="91440" bIns="45720" rtlCol="0" anchor="t"/>
          <a:lstStyle/>
          <a:p>
            <a:pPr marL="0" indent="0" algn="l">
              <a:lnSpc>
                <a:spcPct val="130000"/>
              </a:lnSpc>
              <a:buNone/>
            </a:pPr>
            <a:r>
              <a:rPr lang="en-US" sz="2000" dirty="0">
                <a:solidFill>
                  <a:srgbClr val="2B2F36"/>
                </a:solidFill>
                <a:latin typeface="MiSans" pitchFamily="34" charset="0"/>
                <a:ea typeface="MiSans" pitchFamily="34" charset="-122"/>
                <a:cs typeface="MiSans" pitchFamily="34" charset="-120"/>
              </a:rPr>
              <a:t>MediReach provides the information about the nearby hospitals or clinics or pharmacies and also it provides whether the medicine is available in the nearby store or not provides AI injury advice, and offers symptom-based drug guidance in one tap and also provides the information if accident takes places and a person is injured then if we upload the image then this app excludes all the unrelated hospitals and pharmacies.</a:t>
            </a:r>
            <a:endParaRPr lang="en-US" sz="1600" dirty="0"/>
          </a:p>
        </p:txBody>
      </p:sp>
      <p:pic>
        <p:nvPicPr>
          <p:cNvPr id="12" name="Picture 11">
            <a:extLst>
              <a:ext uri="{FF2B5EF4-FFF2-40B4-BE49-F238E27FC236}">
                <a16:creationId xmlns:a16="http://schemas.microsoft.com/office/drawing/2014/main" id="{817A69E6-749B-F631-D3AE-B42602694267}"/>
              </a:ext>
            </a:extLst>
          </p:cNvPr>
          <p:cNvPicPr>
            <a:picLocks noChangeAspect="1"/>
          </p:cNvPicPr>
          <p:nvPr/>
        </p:nvPicPr>
        <p:blipFill>
          <a:blip r:embed="rId4"/>
          <a:stretch>
            <a:fillRect/>
          </a:stretch>
        </p:blipFill>
        <p:spPr>
          <a:xfrm>
            <a:off x="7262966" y="1251615"/>
            <a:ext cx="3780360" cy="3783270"/>
          </a:xfrm>
          <a:prstGeom prst="rect">
            <a:avLst/>
          </a:prstGeom>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3371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Nearby Facilities Map</a:t>
            </a:r>
            <a:endParaRPr lang="en-US" sz="1600" dirty="0"/>
          </a:p>
        </p:txBody>
      </p:sp>
      <p:sp>
        <p:nvSpPr>
          <p:cNvPr id="4" name="Shape 1"/>
          <p:cNvSpPr/>
          <p:nvPr/>
        </p:nvSpPr>
        <p:spPr>
          <a:xfrm flipV="1">
            <a:off x="-12700" y="1188720"/>
            <a:ext cx="12204700" cy="2362835"/>
          </a:xfrm>
          <a:prstGeom prst="rect">
            <a:avLst/>
          </a:prstGeom>
          <a:solidFill>
            <a:srgbClr val="EAEAFD"/>
          </a:solidFill>
          <a:ln/>
        </p:spPr>
      </p:sp>
      <p:sp>
        <p:nvSpPr>
          <p:cNvPr id="5" name="Text 2"/>
          <p:cNvSpPr/>
          <p:nvPr/>
        </p:nvSpPr>
        <p:spPr>
          <a:xfrm>
            <a:off x="-12700" y="1188720"/>
            <a:ext cx="12204700" cy="236283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772160" y="1636395"/>
            <a:ext cx="3249295" cy="4178935"/>
          </a:xfrm>
          <a:prstGeom prst="round2DiagRect">
            <a:avLst>
              <a:gd name="adj1" fmla="val 7758"/>
              <a:gd name="adj2" fmla="val 0"/>
            </a:avLst>
          </a:prstGeom>
          <a:solidFill>
            <a:srgbClr val="FFFFFF"/>
          </a:solidFill>
          <a:ln w="25400">
            <a:solidFill>
              <a:srgbClr val="E6E6FD"/>
            </a:solidFill>
            <a:prstDash val="solid"/>
          </a:ln>
        </p:spPr>
      </p:sp>
      <p:sp>
        <p:nvSpPr>
          <p:cNvPr id="7" name="Text 4"/>
          <p:cNvSpPr/>
          <p:nvPr/>
        </p:nvSpPr>
        <p:spPr>
          <a:xfrm>
            <a:off x="772160" y="1636395"/>
            <a:ext cx="3249295" cy="4178935"/>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8" name="Image 1" descr="https://kimi-img.moonshot.cn/pub/slides/slides_tmpl/image/25-08-27-20:07:41-d2nfa398bjvh7rlj0ghg.jpg"/>
          <p:cNvPicPr>
            <a:picLocks noChangeAspect="1"/>
          </p:cNvPicPr>
          <p:nvPr/>
        </p:nvPicPr>
        <p:blipFill>
          <a:blip r:embed="rId4"/>
          <a:stretch>
            <a:fillRect/>
          </a:stretch>
        </p:blipFill>
        <p:spPr>
          <a:xfrm>
            <a:off x="12417425" y="-49530"/>
            <a:ext cx="2200275" cy="3457575"/>
          </a:xfrm>
          <a:prstGeom prst="rect">
            <a:avLst/>
          </a:prstGeom>
        </p:spPr>
      </p:pic>
      <p:pic>
        <p:nvPicPr>
          <p:cNvPr id="9" name="Image 2" descr="https://kimi-img.moonshot.cn/pub/slides/slides_tmpl/image/25-08-27-20:07:41-d2nfa398bjvh7rlj0gi0.png"/>
          <p:cNvPicPr>
            <a:picLocks noChangeAspect="1"/>
          </p:cNvPicPr>
          <p:nvPr/>
        </p:nvPicPr>
        <p:blipFill>
          <a:blip r:embed="rId5"/>
          <a:stretch>
            <a:fillRect/>
          </a:stretch>
        </p:blipFill>
        <p:spPr>
          <a:xfrm>
            <a:off x="4385945" y="3972560"/>
            <a:ext cx="2700655" cy="298450"/>
          </a:xfrm>
          <a:prstGeom prst="rect">
            <a:avLst/>
          </a:prstGeom>
        </p:spPr>
      </p:pic>
      <p:pic>
        <p:nvPicPr>
          <p:cNvPr id="10" name="Image 3" descr="https://kimi-img.moonshot.cn/pub/slides/slides_tmpl/image/25-08-27-20:07:41-d2nfa398bjvh7rlj0gi0.png"/>
          <p:cNvPicPr>
            <a:picLocks noChangeAspect="1"/>
          </p:cNvPicPr>
          <p:nvPr/>
        </p:nvPicPr>
        <p:blipFill>
          <a:blip r:embed="rId5"/>
          <a:stretch>
            <a:fillRect/>
          </a:stretch>
        </p:blipFill>
        <p:spPr>
          <a:xfrm>
            <a:off x="8362315" y="3972560"/>
            <a:ext cx="2700655" cy="298450"/>
          </a:xfrm>
          <a:prstGeom prst="rect">
            <a:avLst/>
          </a:prstGeom>
        </p:spPr>
      </p:pic>
      <p:sp>
        <p:nvSpPr>
          <p:cNvPr id="11" name="Text 5"/>
          <p:cNvSpPr/>
          <p:nvPr/>
        </p:nvSpPr>
        <p:spPr>
          <a:xfrm>
            <a:off x="1009650" y="1937385"/>
            <a:ext cx="2844800" cy="303411"/>
          </a:xfrm>
          <a:prstGeom prst="rect">
            <a:avLst/>
          </a:prstGeom>
          <a:noFill/>
          <a:ln/>
        </p:spPr>
        <p:txBody>
          <a:bodyPr wrap="square" lIns="91440" tIns="45720" rIns="91440" bIns="45720" rtlCol="0" anchor="t">
            <a:spAutoFit/>
          </a:bodyPr>
          <a:lstStyle/>
          <a:p>
            <a:pPr marL="0" indent="0" algn="just">
              <a:lnSpc>
                <a:spcPct val="100000"/>
              </a:lnSpc>
              <a:buNone/>
            </a:pPr>
            <a:r>
              <a:rPr lang="en-US" sz="2000" b="1" dirty="0">
                <a:solidFill>
                  <a:srgbClr val="000000"/>
                </a:solidFill>
                <a:latin typeface="MiSans" pitchFamily="34" charset="0"/>
                <a:ea typeface="MiSans" pitchFamily="34" charset="-122"/>
                <a:cs typeface="MiSans" pitchFamily="34" charset="-120"/>
              </a:rPr>
              <a:t>Auto-Location</a:t>
            </a:r>
            <a:endParaRPr lang="en-US" sz="1600" dirty="0"/>
          </a:p>
        </p:txBody>
      </p:sp>
      <p:sp>
        <p:nvSpPr>
          <p:cNvPr id="12" name="Text 6"/>
          <p:cNvSpPr/>
          <p:nvPr/>
        </p:nvSpPr>
        <p:spPr>
          <a:xfrm>
            <a:off x="1009650" y="2700655"/>
            <a:ext cx="2766695" cy="2891790"/>
          </a:xfrm>
          <a:prstGeom prst="rect">
            <a:avLst/>
          </a:prstGeom>
          <a:noFill/>
          <a:ln/>
        </p:spPr>
        <p:txBody>
          <a:bodyPr wrap="square" lIns="91440" tIns="45720" rIns="91440" bIns="45720" rtlCol="0" anchor="t"/>
          <a:lstStyle/>
          <a:p>
            <a:pPr marL="0" indent="0" algn="l">
              <a:lnSpc>
                <a:spcPct val="120000"/>
              </a:lnSpc>
              <a:buNone/>
            </a:pPr>
            <a:r>
              <a:rPr lang="en-US" sz="1600" dirty="0">
                <a:solidFill>
                  <a:srgbClr val="000000"/>
                </a:solidFill>
                <a:latin typeface="MiSans" pitchFamily="34" charset="0"/>
                <a:ea typeface="MiSans" pitchFamily="34" charset="-122"/>
                <a:cs typeface="MiSans" pitchFamily="34" charset="-120"/>
              </a:rPr>
              <a:t>Google Maps auto-locates the user, providing a seamless experience by pinpointing their exact location.</a:t>
            </a:r>
            <a:endParaRPr lang="en-US" sz="1600" dirty="0"/>
          </a:p>
        </p:txBody>
      </p:sp>
      <p:sp>
        <p:nvSpPr>
          <p:cNvPr id="13" name="Text 7"/>
          <p:cNvSpPr/>
          <p:nvPr/>
        </p:nvSpPr>
        <p:spPr>
          <a:xfrm>
            <a:off x="4239895" y="1532890"/>
            <a:ext cx="6523990" cy="303411"/>
          </a:xfrm>
          <a:prstGeom prst="rect">
            <a:avLst/>
          </a:prstGeom>
          <a:noFill/>
          <a:ln/>
        </p:spPr>
        <p:txBody>
          <a:bodyPr wrap="square" lIns="91440" tIns="45720" rIns="91440" bIns="45720" rtlCol="0" anchor="t">
            <a:spAutoFit/>
          </a:bodyPr>
          <a:lstStyle/>
          <a:p>
            <a:pPr marL="0" indent="0" algn="just">
              <a:lnSpc>
                <a:spcPct val="100000"/>
              </a:lnSpc>
              <a:buNone/>
            </a:pPr>
            <a:r>
              <a:rPr lang="en-US" sz="2000" b="1" dirty="0">
                <a:solidFill>
                  <a:srgbClr val="000000"/>
                </a:solidFill>
                <a:latin typeface="MiSans" pitchFamily="34" charset="0"/>
                <a:ea typeface="MiSans" pitchFamily="34" charset="-122"/>
                <a:cs typeface="MiSans" pitchFamily="34" charset="-120"/>
              </a:rPr>
              <a:t>Color-Coded Pins</a:t>
            </a:r>
            <a:endParaRPr lang="en-US" sz="1600" dirty="0"/>
          </a:p>
        </p:txBody>
      </p:sp>
      <p:sp>
        <p:nvSpPr>
          <p:cNvPr id="14" name="Text 8"/>
          <p:cNvSpPr/>
          <p:nvPr/>
        </p:nvSpPr>
        <p:spPr>
          <a:xfrm>
            <a:off x="4231005" y="1976120"/>
            <a:ext cx="7204075" cy="584994"/>
          </a:xfrm>
          <a:prstGeom prst="rect">
            <a:avLst/>
          </a:prstGeom>
          <a:noFill/>
          <a:ln/>
        </p:spPr>
        <p:txBody>
          <a:bodyPr wrap="square" lIns="91440" tIns="45720" rIns="91440" bIns="45720" rtlCol="0" anchor="t">
            <a:spAutoFit/>
          </a:bodyPr>
          <a:lstStyle/>
          <a:p>
            <a:pPr marL="0" indent="0" algn="l">
              <a:lnSpc>
                <a:spcPct val="120000"/>
              </a:lnSpc>
              <a:buNone/>
            </a:pPr>
            <a:r>
              <a:rPr lang="en-US" sz="1600" dirty="0">
                <a:solidFill>
                  <a:srgbClr val="000000"/>
                </a:solidFill>
                <a:latin typeface="MiSans" pitchFamily="34" charset="0"/>
                <a:ea typeface="MiSans" pitchFamily="34" charset="-122"/>
                <a:cs typeface="MiSans" pitchFamily="34" charset="-120"/>
              </a:rPr>
              <a:t>Facilities are color-coded on the map: hospitals, clinics, and pharmacies are easily distinguishable within a 15 km radius.</a:t>
            </a:r>
            <a:endParaRPr lang="en-US" sz="1600" dirty="0"/>
          </a:p>
        </p:txBody>
      </p:sp>
      <p:sp>
        <p:nvSpPr>
          <p:cNvPr id="15" name="Text 9"/>
          <p:cNvSpPr/>
          <p:nvPr/>
        </p:nvSpPr>
        <p:spPr>
          <a:xfrm>
            <a:off x="4336415" y="3649345"/>
            <a:ext cx="3361690" cy="276225"/>
          </a:xfrm>
          <a:prstGeom prst="rect">
            <a:avLst/>
          </a:prstGeom>
          <a:noFill/>
          <a:ln/>
        </p:spPr>
        <p:txBody>
          <a:bodyPr wrap="square" lIns="91440" tIns="45720" rIns="91440" bIns="45720" rtlCol="0" anchor="t">
            <a:spAutoFit/>
          </a:bodyPr>
          <a:lstStyle/>
          <a:p>
            <a:pPr marL="0" indent="0" algn="just">
              <a:lnSpc>
                <a:spcPct val="100000"/>
              </a:lnSpc>
              <a:buNone/>
            </a:pPr>
            <a:r>
              <a:rPr lang="en-US" sz="1800" b="1" dirty="0">
                <a:solidFill>
                  <a:srgbClr val="000000"/>
                </a:solidFill>
                <a:latin typeface="MiSans" pitchFamily="34" charset="0"/>
                <a:ea typeface="MiSans" pitchFamily="34" charset="-122"/>
                <a:cs typeface="MiSans" pitchFamily="34" charset="-120"/>
              </a:rPr>
              <a:t>Detailed Information</a:t>
            </a:r>
            <a:endParaRPr lang="en-US" sz="1600" dirty="0"/>
          </a:p>
        </p:txBody>
      </p:sp>
      <p:sp>
        <p:nvSpPr>
          <p:cNvPr id="16" name="Text 10"/>
          <p:cNvSpPr/>
          <p:nvPr/>
        </p:nvSpPr>
        <p:spPr>
          <a:xfrm>
            <a:off x="4336415" y="4153535"/>
            <a:ext cx="3267710" cy="1105495"/>
          </a:xfrm>
          <a:prstGeom prst="rect">
            <a:avLst/>
          </a:prstGeom>
          <a:noFill/>
          <a:ln/>
        </p:spPr>
        <p:txBody>
          <a:bodyPr wrap="square" lIns="91440" tIns="45720" rIns="91440" bIns="45720" rtlCol="0" anchor="t">
            <a:spAutoFit/>
          </a:bodyPr>
          <a:lstStyle/>
          <a:p>
            <a:pPr marL="0" indent="0" algn="l">
              <a:lnSpc>
                <a:spcPct val="120000"/>
              </a:lnSpc>
              <a:buNone/>
            </a:pPr>
            <a:r>
              <a:rPr lang="en-US" sz="1400" dirty="0">
                <a:solidFill>
                  <a:srgbClr val="000000"/>
                </a:solidFill>
                <a:latin typeface="MiSans" pitchFamily="34" charset="0"/>
                <a:ea typeface="MiSans" pitchFamily="34" charset="-122"/>
                <a:cs typeface="MiSans" pitchFamily="34" charset="-120"/>
              </a:rPr>
              <a:t>Each pin displays distance, directions, phone number, ER wait times, and live traffic updates, ensuring users have all necessary information.</a:t>
            </a:r>
            <a:endParaRPr lang="en-US" sz="1600" dirty="0"/>
          </a:p>
        </p:txBody>
      </p:sp>
      <p:sp>
        <p:nvSpPr>
          <p:cNvPr id="17" name="Text 11"/>
          <p:cNvSpPr/>
          <p:nvPr/>
        </p:nvSpPr>
        <p:spPr>
          <a:xfrm>
            <a:off x="8288655" y="3649345"/>
            <a:ext cx="3361690" cy="276225"/>
          </a:xfrm>
          <a:prstGeom prst="rect">
            <a:avLst/>
          </a:prstGeom>
          <a:noFill/>
          <a:ln/>
        </p:spPr>
        <p:txBody>
          <a:bodyPr wrap="square" lIns="91440" tIns="45720" rIns="91440" bIns="45720" rtlCol="0" anchor="t">
            <a:spAutoFit/>
          </a:bodyPr>
          <a:lstStyle/>
          <a:p>
            <a:pPr marL="0" indent="0" algn="just">
              <a:lnSpc>
                <a:spcPct val="100000"/>
              </a:lnSpc>
              <a:buNone/>
            </a:pPr>
            <a:r>
              <a:rPr lang="en-US" sz="1800" b="1" dirty="0">
                <a:solidFill>
                  <a:srgbClr val="000000"/>
                </a:solidFill>
                <a:latin typeface="MiSans" pitchFamily="34" charset="0"/>
                <a:ea typeface="MiSans" pitchFamily="34" charset="-122"/>
                <a:cs typeface="MiSans" pitchFamily="34" charset="-120"/>
              </a:rPr>
              <a:t>User-Friendly Interface</a:t>
            </a:r>
            <a:endParaRPr lang="en-US" sz="1600" dirty="0"/>
          </a:p>
        </p:txBody>
      </p:sp>
      <p:sp>
        <p:nvSpPr>
          <p:cNvPr id="18" name="Text 12"/>
          <p:cNvSpPr/>
          <p:nvPr/>
        </p:nvSpPr>
        <p:spPr>
          <a:xfrm>
            <a:off x="8288655" y="4153535"/>
            <a:ext cx="3267710" cy="1105495"/>
          </a:xfrm>
          <a:prstGeom prst="rect">
            <a:avLst/>
          </a:prstGeom>
          <a:noFill/>
          <a:ln/>
        </p:spPr>
        <p:txBody>
          <a:bodyPr wrap="square" lIns="91440" tIns="45720" rIns="91440" bIns="45720" rtlCol="0" anchor="t">
            <a:spAutoFit/>
          </a:bodyPr>
          <a:lstStyle/>
          <a:p>
            <a:pPr marL="0" indent="0" algn="l">
              <a:lnSpc>
                <a:spcPct val="120000"/>
              </a:lnSpc>
              <a:buNone/>
            </a:pPr>
            <a:r>
              <a:rPr lang="en-US" sz="1400" dirty="0">
                <a:solidFill>
                  <a:srgbClr val="000000"/>
                </a:solidFill>
                <a:latin typeface="MiSans" pitchFamily="34" charset="0"/>
                <a:ea typeface="MiSans" pitchFamily="34" charset="-122"/>
                <a:cs typeface="MiSans" pitchFamily="34" charset="-120"/>
              </a:rPr>
              <a:t>The map interface is intuitive, allowing users to quickly find the nearest facilities and navigate to them with ease.</a:t>
            </a:r>
            <a:endParaRPr lang="en-US" sz="1600" dirty="0"/>
          </a:p>
        </p:txBody>
      </p:sp>
      <p:pic>
        <p:nvPicPr>
          <p:cNvPr id="19" name="Image 2" descr="https://kimi-img.moonshot.cn/pub/slides/slides_tmpl/image/25-08-27-20:07:41-d2nfa398bjvh7rlj0gi0.png">
            <a:extLst>
              <a:ext uri="{FF2B5EF4-FFF2-40B4-BE49-F238E27FC236}">
                <a16:creationId xmlns:a16="http://schemas.microsoft.com/office/drawing/2014/main" id="{485B5779-7070-A333-E708-777769D3C9EE}"/>
              </a:ext>
            </a:extLst>
          </p:cNvPr>
          <p:cNvPicPr>
            <a:picLocks noChangeAspect="1"/>
          </p:cNvPicPr>
          <p:nvPr/>
        </p:nvPicPr>
        <p:blipFill>
          <a:blip r:embed="rId5"/>
          <a:stretch>
            <a:fillRect/>
          </a:stretch>
        </p:blipFill>
        <p:spPr>
          <a:xfrm>
            <a:off x="1088390" y="2411889"/>
            <a:ext cx="2700655" cy="298450"/>
          </a:xfrm>
          <a:prstGeom prst="rect">
            <a:avLst/>
          </a:prstGeom>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Live Medicine Check</a:t>
            </a:r>
            <a:endParaRPr lang="en-US" sz="1600" dirty="0"/>
          </a:p>
        </p:txBody>
      </p:sp>
      <p:sp>
        <p:nvSpPr>
          <p:cNvPr id="4" name="Shape 1"/>
          <p:cNvSpPr/>
          <p:nvPr/>
        </p:nvSpPr>
        <p:spPr>
          <a:xfrm>
            <a:off x="-6985" y="1494790"/>
            <a:ext cx="12206605" cy="1126490"/>
          </a:xfrm>
          <a:prstGeom prst="roundRect">
            <a:avLst>
              <a:gd name="adj" fmla="val 0"/>
            </a:avLst>
          </a:prstGeom>
          <a:solidFill>
            <a:srgbClr val="E6E6FD"/>
          </a:solidFill>
          <a:ln/>
        </p:spPr>
      </p:sp>
      <p:sp>
        <p:nvSpPr>
          <p:cNvPr id="5" name="Text 2"/>
          <p:cNvSpPr/>
          <p:nvPr/>
        </p:nvSpPr>
        <p:spPr>
          <a:xfrm>
            <a:off x="-6985" y="1494790"/>
            <a:ext cx="12206605" cy="11264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1092200" y="1925320"/>
            <a:ext cx="4359910" cy="4023360"/>
          </a:xfrm>
          <a:prstGeom prst="roundRect">
            <a:avLst>
              <a:gd name="adj" fmla="val 3066"/>
            </a:avLst>
          </a:prstGeom>
          <a:solidFill>
            <a:srgbClr val="FFFFFF"/>
          </a:solidFill>
          <a:ln w="19050">
            <a:solidFill>
              <a:srgbClr val="E1ADFD"/>
            </a:solidFill>
            <a:prstDash val="solid"/>
          </a:ln>
        </p:spPr>
      </p:sp>
      <p:sp>
        <p:nvSpPr>
          <p:cNvPr id="7" name="Text 4"/>
          <p:cNvSpPr/>
          <p:nvPr/>
        </p:nvSpPr>
        <p:spPr>
          <a:xfrm>
            <a:off x="1092200" y="1925320"/>
            <a:ext cx="4359910" cy="402336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5"/>
          <p:cNvSpPr/>
          <p:nvPr/>
        </p:nvSpPr>
        <p:spPr>
          <a:xfrm>
            <a:off x="1307465" y="3101340"/>
            <a:ext cx="3893185" cy="0"/>
          </a:xfrm>
          <a:prstGeom prst="line">
            <a:avLst/>
          </a:prstGeom>
          <a:noFill/>
          <a:ln w="19050">
            <a:solidFill>
              <a:srgbClr val="E1ADFD"/>
            </a:solidFill>
            <a:prstDash val="solid"/>
            <a:headEnd type="none"/>
            <a:tailEnd type="none"/>
          </a:ln>
        </p:spPr>
      </p:sp>
      <p:sp>
        <p:nvSpPr>
          <p:cNvPr id="9" name="Shape 6"/>
          <p:cNvSpPr/>
          <p:nvPr/>
        </p:nvSpPr>
        <p:spPr>
          <a:xfrm>
            <a:off x="5913120" y="1925320"/>
            <a:ext cx="4359910" cy="4023360"/>
          </a:xfrm>
          <a:prstGeom prst="roundRect">
            <a:avLst>
              <a:gd name="adj" fmla="val 3066"/>
            </a:avLst>
          </a:prstGeom>
          <a:solidFill>
            <a:srgbClr val="FFFFFF"/>
          </a:solidFill>
          <a:ln w="19050">
            <a:solidFill>
              <a:srgbClr val="E1ADFD"/>
            </a:solidFill>
            <a:prstDash val="solid"/>
          </a:ln>
        </p:spPr>
      </p:sp>
      <p:sp>
        <p:nvSpPr>
          <p:cNvPr id="10" name="Text 7"/>
          <p:cNvSpPr/>
          <p:nvPr/>
        </p:nvSpPr>
        <p:spPr>
          <a:xfrm>
            <a:off x="5913120" y="1925320"/>
            <a:ext cx="4359910" cy="402336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128385" y="3101340"/>
            <a:ext cx="3893185" cy="0"/>
          </a:xfrm>
          <a:prstGeom prst="line">
            <a:avLst/>
          </a:prstGeom>
          <a:noFill/>
          <a:ln w="19050">
            <a:solidFill>
              <a:srgbClr val="E1ADFD"/>
            </a:solidFill>
            <a:prstDash val="solid"/>
            <a:headEnd type="none"/>
            <a:tailEnd type="none"/>
          </a:ln>
        </p:spPr>
      </p:sp>
      <p:sp>
        <p:nvSpPr>
          <p:cNvPr id="12" name="Text 9"/>
          <p:cNvSpPr/>
          <p:nvPr/>
        </p:nvSpPr>
        <p:spPr>
          <a:xfrm>
            <a:off x="1326515" y="2209800"/>
            <a:ext cx="3891915" cy="36830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Real-Time Stock Updates</a:t>
            </a:r>
            <a:endParaRPr lang="en-US" sz="1600" dirty="0"/>
          </a:p>
        </p:txBody>
      </p:sp>
      <p:sp>
        <p:nvSpPr>
          <p:cNvPr id="13" name="Text 10"/>
          <p:cNvSpPr/>
          <p:nvPr/>
        </p:nvSpPr>
        <p:spPr>
          <a:xfrm>
            <a:off x="1307465" y="3155315"/>
            <a:ext cx="3893185" cy="2817566"/>
          </a:xfrm>
          <a:prstGeom prst="rect">
            <a:avLst/>
          </a:prstGeom>
          <a:noFill/>
          <a:ln/>
        </p:spPr>
        <p:txBody>
          <a:bodyPr wrap="square" lIns="91440" tIns="45720" rIns="91440" bIns="45720" rtlCol="0" anchor="t">
            <a:spAutoFit/>
          </a:bodyPr>
          <a:lstStyle/>
          <a:p>
            <a:pPr marL="0" indent="0" algn="l">
              <a:lnSpc>
                <a:spcPct val="140000"/>
              </a:lnSpc>
              <a:buNone/>
            </a:pPr>
            <a:r>
              <a:rPr lang="en-US" sz="1600" dirty="0">
                <a:solidFill>
                  <a:srgbClr val="000000"/>
                </a:solidFill>
                <a:latin typeface="MiSans" pitchFamily="34" charset="0"/>
                <a:ea typeface="MiSans" pitchFamily="34" charset="-122"/>
                <a:cs typeface="MiSans" pitchFamily="34" charset="-120"/>
              </a:rPr>
              <a:t>App queries partner pharmacy APIs to list the stores that currently stock the exact drug, strength, and quantity the user needs and also the uploaded image of injury whether we need to go to the hospital or not and before reaching if we have any precautions it provides the guides before .</a:t>
            </a:r>
            <a:endParaRPr lang="en-US" sz="1600" dirty="0"/>
          </a:p>
        </p:txBody>
      </p:sp>
      <p:sp>
        <p:nvSpPr>
          <p:cNvPr id="14" name="Text 11"/>
          <p:cNvSpPr/>
          <p:nvPr/>
        </p:nvSpPr>
        <p:spPr>
          <a:xfrm>
            <a:off x="6147435" y="2209800"/>
            <a:ext cx="3891915" cy="36830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Price and Availability</a:t>
            </a:r>
            <a:endParaRPr lang="en-US" sz="1600" dirty="0"/>
          </a:p>
        </p:txBody>
      </p:sp>
      <p:sp>
        <p:nvSpPr>
          <p:cNvPr id="15" name="Text 12"/>
          <p:cNvSpPr/>
          <p:nvPr/>
        </p:nvSpPr>
        <p:spPr>
          <a:xfrm>
            <a:off x="6128385" y="3155315"/>
            <a:ext cx="3893185" cy="1438727"/>
          </a:xfrm>
          <a:prstGeom prst="rect">
            <a:avLst/>
          </a:prstGeom>
          <a:noFill/>
          <a:ln/>
        </p:spPr>
        <p:txBody>
          <a:bodyPr wrap="square" lIns="91440" tIns="45720" rIns="91440" bIns="45720" rtlCol="0" anchor="t">
            <a:spAutoFit/>
          </a:bodyPr>
          <a:lstStyle/>
          <a:p>
            <a:pPr marL="0" indent="0" algn="l">
              <a:lnSpc>
                <a:spcPct val="140000"/>
              </a:lnSpc>
              <a:buNone/>
            </a:pPr>
            <a:r>
              <a:rPr lang="en-US" sz="1600" dirty="0">
                <a:solidFill>
                  <a:srgbClr val="000000"/>
                </a:solidFill>
                <a:latin typeface="MiSans" pitchFamily="34" charset="0"/>
                <a:ea typeface="MiSans" pitchFamily="34" charset="-122"/>
                <a:cs typeface="MiSans" pitchFamily="34" charset="-120"/>
              </a:rPr>
              <a:t>Users can see the price and walking time to the nearest pharmacy, ensuring they can quickly access the required medicine in an emergency.</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Photo Injury Guide</a:t>
            </a:r>
            <a:endParaRPr lang="en-US" sz="1600" dirty="0"/>
          </a:p>
        </p:txBody>
      </p:sp>
      <p:sp>
        <p:nvSpPr>
          <p:cNvPr id="4" name="Shape 1"/>
          <p:cNvSpPr/>
          <p:nvPr/>
        </p:nvSpPr>
        <p:spPr>
          <a:xfrm rot="5400000">
            <a:off x="815975" y="243395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5" name="Text 2"/>
          <p:cNvSpPr/>
          <p:nvPr/>
        </p:nvSpPr>
        <p:spPr>
          <a:xfrm rot="5400000">
            <a:off x="815975" y="2433955"/>
            <a:ext cx="3455035" cy="29571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1031240" y="1775460"/>
            <a:ext cx="3023870" cy="762000"/>
          </a:xfrm>
          <a:prstGeom prst="roundRect">
            <a:avLst>
              <a:gd name="adj" fmla="val 0"/>
            </a:avLst>
          </a:prstGeom>
          <a:solidFill>
            <a:srgbClr val="E6E6FD"/>
          </a:solidFill>
          <a:ln/>
        </p:spPr>
      </p:sp>
      <p:sp>
        <p:nvSpPr>
          <p:cNvPr id="7" name="Text 4"/>
          <p:cNvSpPr/>
          <p:nvPr/>
        </p:nvSpPr>
        <p:spPr>
          <a:xfrm>
            <a:off x="1031240" y="1775460"/>
            <a:ext cx="3023870" cy="7620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5"/>
          <p:cNvSpPr/>
          <p:nvPr/>
        </p:nvSpPr>
        <p:spPr>
          <a:xfrm>
            <a:off x="2017395" y="5783580"/>
            <a:ext cx="1052195" cy="121920"/>
          </a:xfrm>
          <a:prstGeom prst="ellipse">
            <a:avLst/>
          </a:prstGeom>
          <a:solidFill>
            <a:srgbClr val="E1ADFD">
              <a:alpha val="65098"/>
            </a:srgbClr>
          </a:solidFill>
          <a:ln/>
        </p:spPr>
      </p:sp>
      <p:sp>
        <p:nvSpPr>
          <p:cNvPr id="9" name="Text 6"/>
          <p:cNvSpPr/>
          <p:nvPr/>
        </p:nvSpPr>
        <p:spPr>
          <a:xfrm>
            <a:off x="2017395" y="5783580"/>
            <a:ext cx="1052195" cy="1219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7"/>
          <p:cNvSpPr/>
          <p:nvPr/>
        </p:nvSpPr>
        <p:spPr>
          <a:xfrm rot="5400000">
            <a:off x="4349115" y="203771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11" name="Text 8"/>
          <p:cNvSpPr/>
          <p:nvPr/>
        </p:nvSpPr>
        <p:spPr>
          <a:xfrm rot="5400000">
            <a:off x="4349115" y="2037715"/>
            <a:ext cx="3455035" cy="29571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9"/>
          <p:cNvSpPr/>
          <p:nvPr/>
        </p:nvSpPr>
        <p:spPr>
          <a:xfrm>
            <a:off x="4564380" y="1379220"/>
            <a:ext cx="3023870" cy="762000"/>
          </a:xfrm>
          <a:prstGeom prst="roundRect">
            <a:avLst>
              <a:gd name="adj" fmla="val 0"/>
            </a:avLst>
          </a:prstGeom>
          <a:solidFill>
            <a:srgbClr val="E6E6FD"/>
          </a:solidFill>
          <a:ln/>
        </p:spPr>
      </p:sp>
      <p:sp>
        <p:nvSpPr>
          <p:cNvPr id="13" name="Text 10"/>
          <p:cNvSpPr/>
          <p:nvPr/>
        </p:nvSpPr>
        <p:spPr>
          <a:xfrm>
            <a:off x="4564380" y="1379220"/>
            <a:ext cx="3023870" cy="7620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1"/>
          <p:cNvSpPr/>
          <p:nvPr/>
        </p:nvSpPr>
        <p:spPr>
          <a:xfrm>
            <a:off x="5550535" y="5387340"/>
            <a:ext cx="1052195" cy="121920"/>
          </a:xfrm>
          <a:prstGeom prst="ellipse">
            <a:avLst/>
          </a:prstGeom>
          <a:solidFill>
            <a:srgbClr val="E1ADFD">
              <a:alpha val="65098"/>
            </a:srgbClr>
          </a:solidFill>
          <a:ln/>
        </p:spPr>
      </p:sp>
      <p:sp>
        <p:nvSpPr>
          <p:cNvPr id="15" name="Text 12"/>
          <p:cNvSpPr/>
          <p:nvPr/>
        </p:nvSpPr>
        <p:spPr>
          <a:xfrm>
            <a:off x="5550535" y="5387340"/>
            <a:ext cx="1052195" cy="1219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Shape 13"/>
          <p:cNvSpPr/>
          <p:nvPr/>
        </p:nvSpPr>
        <p:spPr>
          <a:xfrm rot="5400000">
            <a:off x="7882255" y="2433955"/>
            <a:ext cx="3455035" cy="2957195"/>
          </a:xfrm>
          <a:custGeom>
            <a:avLst/>
            <a:gdLst/>
            <a:ahLst/>
            <a:cxnLst/>
            <a:rect l="l" t="t" r="r" b="b"/>
            <a:pathLst>
              <a:path w="3455035" h="2957195">
                <a:moveTo>
                  <a:pt x="1914525" y="0"/>
                </a:moveTo>
                <a:lnTo>
                  <a:pt x="2684780" y="0"/>
                </a:lnTo>
                <a:lnTo>
                  <a:pt x="3455035" y="1478597"/>
                </a:lnTo>
                <a:lnTo>
                  <a:pt x="2684780" y="2957195"/>
                </a:lnTo>
                <a:lnTo>
                  <a:pt x="0" y="2957195"/>
                </a:lnTo>
                <a:lnTo>
                  <a:pt x="0" y="0"/>
                </a:lnTo>
                <a:lnTo>
                  <a:pt x="1914525" y="0"/>
                </a:lnTo>
                <a:close/>
              </a:path>
            </a:pathLst>
          </a:custGeom>
          <a:solidFill>
            <a:srgbClr val="FFFFFF"/>
          </a:solidFill>
          <a:ln w="25400">
            <a:solidFill>
              <a:srgbClr val="E6E6FD"/>
            </a:solidFill>
            <a:prstDash val="solid"/>
          </a:ln>
        </p:spPr>
      </p:sp>
      <p:sp>
        <p:nvSpPr>
          <p:cNvPr id="17" name="Text 14"/>
          <p:cNvSpPr/>
          <p:nvPr/>
        </p:nvSpPr>
        <p:spPr>
          <a:xfrm rot="5400000">
            <a:off x="7882255" y="2433955"/>
            <a:ext cx="3455035" cy="29571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Shape 15"/>
          <p:cNvSpPr/>
          <p:nvPr/>
        </p:nvSpPr>
        <p:spPr>
          <a:xfrm>
            <a:off x="8097520" y="1775460"/>
            <a:ext cx="3023870" cy="762000"/>
          </a:xfrm>
          <a:prstGeom prst="roundRect">
            <a:avLst>
              <a:gd name="adj" fmla="val 0"/>
            </a:avLst>
          </a:prstGeom>
          <a:solidFill>
            <a:srgbClr val="E6E6FD"/>
          </a:solidFill>
          <a:ln/>
        </p:spPr>
      </p:sp>
      <p:sp>
        <p:nvSpPr>
          <p:cNvPr id="19" name="Text 16"/>
          <p:cNvSpPr/>
          <p:nvPr/>
        </p:nvSpPr>
        <p:spPr>
          <a:xfrm>
            <a:off x="8097520" y="1775460"/>
            <a:ext cx="3023870" cy="7620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0" name="Shape 17"/>
          <p:cNvSpPr/>
          <p:nvPr/>
        </p:nvSpPr>
        <p:spPr>
          <a:xfrm>
            <a:off x="9083675" y="5783580"/>
            <a:ext cx="1052195" cy="121920"/>
          </a:xfrm>
          <a:prstGeom prst="ellipse">
            <a:avLst/>
          </a:prstGeom>
          <a:solidFill>
            <a:srgbClr val="E1ADFD">
              <a:alpha val="65098"/>
            </a:srgbClr>
          </a:solidFill>
          <a:ln/>
        </p:spPr>
      </p:sp>
      <p:sp>
        <p:nvSpPr>
          <p:cNvPr id="21" name="Text 18"/>
          <p:cNvSpPr/>
          <p:nvPr/>
        </p:nvSpPr>
        <p:spPr>
          <a:xfrm>
            <a:off x="9083675" y="5783580"/>
            <a:ext cx="1052195" cy="1219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2" name="Text 19"/>
          <p:cNvSpPr/>
          <p:nvPr/>
        </p:nvSpPr>
        <p:spPr>
          <a:xfrm>
            <a:off x="1264920" y="1833880"/>
            <a:ext cx="2556510" cy="276225"/>
          </a:xfrm>
          <a:prstGeom prst="rect">
            <a:avLst/>
          </a:prstGeom>
          <a:noFill/>
          <a:ln/>
        </p:spPr>
        <p:txBody>
          <a:bodyPr wrap="square" lIns="91440" tIns="45720" rIns="91440" bIns="45720" rtlCol="0" anchor="t">
            <a:spAutoFit/>
          </a:bodyPr>
          <a:lstStyle/>
          <a:p>
            <a:pPr marL="0" indent="0" algn="ctr">
              <a:lnSpc>
                <a:spcPct val="100000"/>
              </a:lnSpc>
              <a:buNone/>
            </a:pPr>
            <a:r>
              <a:rPr lang="en-US" sz="1800" b="1" dirty="0">
                <a:solidFill>
                  <a:srgbClr val="000000"/>
                </a:solidFill>
                <a:latin typeface="MiSans" pitchFamily="34" charset="0"/>
                <a:ea typeface="MiSans" pitchFamily="34" charset="-122"/>
                <a:cs typeface="MiSans" pitchFamily="34" charset="-120"/>
              </a:rPr>
              <a:t>Image Upload</a:t>
            </a:r>
            <a:endParaRPr lang="en-US" sz="1600" dirty="0"/>
          </a:p>
        </p:txBody>
      </p:sp>
      <p:sp>
        <p:nvSpPr>
          <p:cNvPr id="23" name="Text 20"/>
          <p:cNvSpPr/>
          <p:nvPr/>
        </p:nvSpPr>
        <p:spPr>
          <a:xfrm>
            <a:off x="1136015" y="2593340"/>
            <a:ext cx="2814320" cy="2062103"/>
          </a:xfrm>
          <a:prstGeom prst="rect">
            <a:avLst/>
          </a:prstGeom>
          <a:noFill/>
          <a:ln/>
        </p:spPr>
        <p:txBody>
          <a:bodyPr wrap="square" lIns="91440" tIns="45720" rIns="91440" bIns="45720" rtlCol="0" anchor="t">
            <a:spAutoFit/>
          </a:bodyPr>
          <a:lstStyle/>
          <a:p>
            <a:pPr marL="0" indent="0" algn="l">
              <a:lnSpc>
                <a:spcPct val="100000"/>
              </a:lnSpc>
              <a:buNone/>
            </a:pPr>
            <a:r>
              <a:rPr lang="en-US" sz="1600" dirty="0">
                <a:solidFill>
                  <a:srgbClr val="000000"/>
                </a:solidFill>
                <a:latin typeface="MiSans" pitchFamily="34" charset="0"/>
                <a:ea typeface="MiSans" pitchFamily="34" charset="-122"/>
                <a:cs typeface="MiSans" pitchFamily="34" charset="-120"/>
              </a:rPr>
              <a:t>Users can upload an image of their injury for immediate analysis and also it provides the precautions and guidelines and also if it is a minor injury then it provides the useful medication for it.</a:t>
            </a:r>
            <a:endParaRPr lang="en-US" sz="1600" dirty="0"/>
          </a:p>
        </p:txBody>
      </p:sp>
      <p:sp>
        <p:nvSpPr>
          <p:cNvPr id="24" name="Text 21"/>
          <p:cNvSpPr/>
          <p:nvPr/>
        </p:nvSpPr>
        <p:spPr>
          <a:xfrm>
            <a:off x="4798060" y="1437640"/>
            <a:ext cx="2556510" cy="276225"/>
          </a:xfrm>
          <a:prstGeom prst="rect">
            <a:avLst/>
          </a:prstGeom>
          <a:noFill/>
          <a:ln/>
        </p:spPr>
        <p:txBody>
          <a:bodyPr wrap="square" lIns="91440" tIns="45720" rIns="91440" bIns="45720" rtlCol="0" anchor="t">
            <a:spAutoFit/>
          </a:bodyPr>
          <a:lstStyle/>
          <a:p>
            <a:pPr marL="0" indent="0" algn="ctr">
              <a:lnSpc>
                <a:spcPct val="100000"/>
              </a:lnSpc>
              <a:buNone/>
            </a:pPr>
            <a:r>
              <a:rPr lang="en-US" sz="1800" b="1" dirty="0">
                <a:solidFill>
                  <a:srgbClr val="000000"/>
                </a:solidFill>
                <a:latin typeface="MiSans" pitchFamily="34" charset="0"/>
                <a:ea typeface="MiSans" pitchFamily="34" charset="-122"/>
                <a:cs typeface="MiSans" pitchFamily="34" charset="-120"/>
              </a:rPr>
              <a:t>AI Classification</a:t>
            </a:r>
            <a:endParaRPr lang="en-US" sz="1600" dirty="0"/>
          </a:p>
        </p:txBody>
      </p:sp>
      <p:sp>
        <p:nvSpPr>
          <p:cNvPr id="25" name="Text 22"/>
          <p:cNvSpPr/>
          <p:nvPr/>
        </p:nvSpPr>
        <p:spPr>
          <a:xfrm>
            <a:off x="4669155" y="2197100"/>
            <a:ext cx="2814320" cy="1071761"/>
          </a:xfrm>
          <a:prstGeom prst="rect">
            <a:avLst/>
          </a:prstGeom>
          <a:noFill/>
          <a:ln/>
        </p:spPr>
        <p:txBody>
          <a:bodyPr wrap="square" lIns="91440" tIns="45720" rIns="91440" bIns="45720" rtlCol="0" anchor="t">
            <a:spAutoFit/>
          </a:bodyPr>
          <a:lstStyle/>
          <a:p>
            <a:pPr marL="0" indent="0" algn="l">
              <a:lnSpc>
                <a:spcPct val="100000"/>
              </a:lnSpc>
              <a:buNone/>
            </a:pPr>
            <a:r>
              <a:rPr lang="en-US" sz="1600" dirty="0">
                <a:solidFill>
                  <a:srgbClr val="000000"/>
                </a:solidFill>
                <a:latin typeface="MiSans" pitchFamily="34" charset="0"/>
                <a:ea typeface="MiSans" pitchFamily="34" charset="-122"/>
                <a:cs typeface="MiSans" pitchFamily="34" charset="-120"/>
              </a:rPr>
              <a:t>The model classifies the wound type and severity, providing accurate and timely feedback.</a:t>
            </a:r>
            <a:endParaRPr lang="en-US" sz="1600" dirty="0"/>
          </a:p>
        </p:txBody>
      </p:sp>
      <p:sp>
        <p:nvSpPr>
          <p:cNvPr id="26" name="Text 23"/>
          <p:cNvSpPr/>
          <p:nvPr/>
        </p:nvSpPr>
        <p:spPr>
          <a:xfrm>
            <a:off x="8331200" y="1833880"/>
            <a:ext cx="2556510" cy="276225"/>
          </a:xfrm>
          <a:prstGeom prst="rect">
            <a:avLst/>
          </a:prstGeom>
          <a:noFill/>
          <a:ln/>
        </p:spPr>
        <p:txBody>
          <a:bodyPr wrap="square" lIns="91440" tIns="45720" rIns="91440" bIns="45720" rtlCol="0" anchor="t">
            <a:spAutoFit/>
          </a:bodyPr>
          <a:lstStyle/>
          <a:p>
            <a:pPr marL="0" indent="0" algn="ctr">
              <a:lnSpc>
                <a:spcPct val="100000"/>
              </a:lnSpc>
              <a:buNone/>
            </a:pPr>
            <a:r>
              <a:rPr lang="en-US" sz="1800" b="1" dirty="0">
                <a:solidFill>
                  <a:srgbClr val="000000"/>
                </a:solidFill>
                <a:latin typeface="MiSans" pitchFamily="34" charset="0"/>
                <a:ea typeface="MiSans" pitchFamily="34" charset="-122"/>
                <a:cs typeface="MiSans" pitchFamily="34" charset="-120"/>
              </a:rPr>
              <a:t>First-Aid Steps</a:t>
            </a:r>
            <a:endParaRPr lang="en-US" sz="1600" dirty="0"/>
          </a:p>
        </p:txBody>
      </p:sp>
      <p:sp>
        <p:nvSpPr>
          <p:cNvPr id="27" name="Text 24"/>
          <p:cNvSpPr/>
          <p:nvPr/>
        </p:nvSpPr>
        <p:spPr>
          <a:xfrm>
            <a:off x="8202295" y="2593340"/>
            <a:ext cx="2814320" cy="1346200"/>
          </a:xfrm>
          <a:prstGeom prst="rect">
            <a:avLst/>
          </a:prstGeom>
          <a:noFill/>
          <a:ln/>
        </p:spPr>
        <p:txBody>
          <a:bodyPr wrap="square" lIns="91440" tIns="45720" rIns="91440" bIns="45720" rtlCol="0" anchor="t">
            <a:spAutoFit/>
          </a:bodyPr>
          <a:lstStyle/>
          <a:p>
            <a:pPr marL="0" indent="0" algn="l">
              <a:lnSpc>
                <a:spcPct val="100000"/>
              </a:lnSpc>
              <a:buNone/>
            </a:pPr>
            <a:r>
              <a:rPr lang="en-US" sz="1600" dirty="0">
                <a:solidFill>
                  <a:srgbClr val="000000"/>
                </a:solidFill>
                <a:latin typeface="MiSans" pitchFamily="34" charset="0"/>
                <a:ea typeface="MiSans" pitchFamily="34" charset="-122"/>
                <a:cs typeface="MiSans" pitchFamily="34" charset="-120"/>
              </a:rPr>
              <a:t>The app returns first-aid steps, suggests specialists, and lists the three nearest relevant facilities for further care.</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Symptom to Drug Match</a:t>
            </a:r>
            <a:endParaRPr lang="en-US" sz="1600" dirty="0"/>
          </a:p>
        </p:txBody>
      </p:sp>
      <p:sp>
        <p:nvSpPr>
          <p:cNvPr id="4" name="Shape 1"/>
          <p:cNvSpPr/>
          <p:nvPr/>
        </p:nvSpPr>
        <p:spPr>
          <a:xfrm>
            <a:off x="5813425" y="2110740"/>
            <a:ext cx="5360035" cy="2709545"/>
          </a:xfrm>
          <a:custGeom>
            <a:avLst/>
            <a:gdLst/>
            <a:ahLst/>
            <a:cxnLst/>
            <a:rect l="l" t="t" r="r" b="b"/>
            <a:pathLst>
              <a:path w="5360035" h="2709545">
                <a:moveTo>
                  <a:pt x="4633675" y="2709545"/>
                </a:moveTo>
                <a:lnTo>
                  <a:pt x="0" y="2709545"/>
                </a:lnTo>
                <a:lnTo>
                  <a:pt x="726360" y="0"/>
                </a:lnTo>
                <a:lnTo>
                  <a:pt x="5360035" y="0"/>
                </a:lnTo>
                <a:close/>
              </a:path>
            </a:pathLst>
          </a:custGeom>
          <a:gradFill flip="none" rotWithShape="1">
            <a:gsLst>
              <a:gs pos="0">
                <a:srgbClr val="84A0FB">
                  <a:alpha val="0"/>
                </a:srgbClr>
              </a:gs>
              <a:gs pos="20000">
                <a:srgbClr val="84A0FB">
                  <a:alpha val="0"/>
                </a:srgbClr>
              </a:gs>
              <a:gs pos="100000">
                <a:srgbClr val="84A0FB">
                  <a:alpha val="40000"/>
                </a:srgbClr>
              </a:gs>
            </a:gsLst>
            <a:lin ang="10800000" scaled="1"/>
          </a:gradFill>
          <a:ln/>
        </p:spPr>
      </p:sp>
      <p:sp>
        <p:nvSpPr>
          <p:cNvPr id="5" name="Text 2"/>
          <p:cNvSpPr/>
          <p:nvPr/>
        </p:nvSpPr>
        <p:spPr>
          <a:xfrm>
            <a:off x="5813425" y="2110740"/>
            <a:ext cx="5360035" cy="27095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5921375" y="2241550"/>
            <a:ext cx="5360035" cy="2709545"/>
          </a:xfrm>
          <a:custGeom>
            <a:avLst/>
            <a:gdLst/>
            <a:ahLst/>
            <a:cxnLst/>
            <a:rect l="l" t="t" r="r" b="b"/>
            <a:pathLst>
              <a:path w="5360035" h="2709545">
                <a:moveTo>
                  <a:pt x="4633675" y="2709545"/>
                </a:moveTo>
                <a:lnTo>
                  <a:pt x="0" y="2709545"/>
                </a:lnTo>
                <a:lnTo>
                  <a:pt x="726360" y="0"/>
                </a:lnTo>
                <a:lnTo>
                  <a:pt x="5360035" y="0"/>
                </a:lnTo>
                <a:close/>
              </a:path>
            </a:pathLst>
          </a:custGeom>
          <a:solidFill>
            <a:srgbClr val="FFFFFF"/>
          </a:solidFill>
          <a:ln w="19050">
            <a:gradFill flip="none" rotWithShape="1">
              <a:gsLst>
                <a:gs pos="0">
                  <a:srgbClr val="E6E6FD">
                    <a:alpha val="0"/>
                  </a:srgbClr>
                </a:gs>
                <a:gs pos="30000">
                  <a:srgbClr val="E6E6FD">
                    <a:alpha val="0"/>
                  </a:srgbClr>
                </a:gs>
                <a:gs pos="100000">
                  <a:srgbClr val="B9B9F9"/>
                </a:gs>
              </a:gsLst>
              <a:lin ang="10800000" scaled="1"/>
            </a:gradFill>
            <a:prstDash val="solid"/>
          </a:ln>
        </p:spPr>
      </p:sp>
      <p:sp>
        <p:nvSpPr>
          <p:cNvPr id="7" name="Text 4"/>
          <p:cNvSpPr/>
          <p:nvPr/>
        </p:nvSpPr>
        <p:spPr>
          <a:xfrm>
            <a:off x="5921375" y="2241550"/>
            <a:ext cx="5360035" cy="27095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5"/>
          <p:cNvSpPr/>
          <p:nvPr/>
        </p:nvSpPr>
        <p:spPr>
          <a:xfrm>
            <a:off x="915670" y="1682115"/>
            <a:ext cx="5360035" cy="2709545"/>
          </a:xfrm>
          <a:custGeom>
            <a:avLst/>
            <a:gdLst/>
            <a:ahLst/>
            <a:cxnLst/>
            <a:rect l="l" t="t" r="r" b="b"/>
            <a:pathLst>
              <a:path w="5360035" h="2709545">
                <a:moveTo>
                  <a:pt x="4633675" y="2709545"/>
                </a:moveTo>
                <a:lnTo>
                  <a:pt x="0" y="2709545"/>
                </a:lnTo>
                <a:lnTo>
                  <a:pt x="726360" y="0"/>
                </a:lnTo>
                <a:lnTo>
                  <a:pt x="5360035" y="0"/>
                </a:lnTo>
                <a:close/>
              </a:path>
            </a:pathLst>
          </a:custGeom>
          <a:gradFill flip="none" rotWithShape="1">
            <a:gsLst>
              <a:gs pos="0">
                <a:srgbClr val="EDCEFE">
                  <a:alpha val="0"/>
                </a:srgbClr>
              </a:gs>
              <a:gs pos="20000">
                <a:srgbClr val="EDCEFE">
                  <a:alpha val="0"/>
                </a:srgbClr>
              </a:gs>
              <a:gs pos="100000">
                <a:srgbClr val="EDCEFE">
                  <a:alpha val="40000"/>
                </a:srgbClr>
              </a:gs>
            </a:gsLst>
            <a:lin ang="0" scaled="1"/>
          </a:gradFill>
          <a:ln/>
        </p:spPr>
      </p:sp>
      <p:sp>
        <p:nvSpPr>
          <p:cNvPr id="9" name="Text 6"/>
          <p:cNvSpPr/>
          <p:nvPr/>
        </p:nvSpPr>
        <p:spPr>
          <a:xfrm>
            <a:off x="915670" y="1682115"/>
            <a:ext cx="5360035" cy="27095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7"/>
          <p:cNvSpPr/>
          <p:nvPr/>
        </p:nvSpPr>
        <p:spPr>
          <a:xfrm>
            <a:off x="819785" y="1556385"/>
            <a:ext cx="5360035" cy="2709545"/>
          </a:xfrm>
          <a:custGeom>
            <a:avLst/>
            <a:gdLst/>
            <a:ahLst/>
            <a:cxnLst/>
            <a:rect l="l" t="t" r="r" b="b"/>
            <a:pathLst>
              <a:path w="5360035" h="2709545">
                <a:moveTo>
                  <a:pt x="4633675" y="2709545"/>
                </a:moveTo>
                <a:lnTo>
                  <a:pt x="0" y="2709545"/>
                </a:lnTo>
                <a:lnTo>
                  <a:pt x="726360" y="0"/>
                </a:lnTo>
                <a:lnTo>
                  <a:pt x="5360035" y="0"/>
                </a:lnTo>
                <a:close/>
              </a:path>
            </a:pathLst>
          </a:custGeom>
          <a:solidFill>
            <a:srgbClr val="FFFFFF"/>
          </a:solidFill>
          <a:ln w="19050">
            <a:gradFill flip="none" rotWithShape="1">
              <a:gsLst>
                <a:gs pos="0">
                  <a:srgbClr val="EDCEFE">
                    <a:alpha val="0"/>
                  </a:srgbClr>
                </a:gs>
                <a:gs pos="30000">
                  <a:srgbClr val="EDCEFE">
                    <a:alpha val="0"/>
                  </a:srgbClr>
                </a:gs>
                <a:gs pos="100000">
                  <a:srgbClr val="E1ADFD"/>
                </a:gs>
              </a:gsLst>
              <a:lin ang="0" scaled="1"/>
            </a:gradFill>
            <a:prstDash val="solid"/>
          </a:ln>
        </p:spPr>
      </p:sp>
      <p:sp>
        <p:nvSpPr>
          <p:cNvPr id="11" name="Text 8"/>
          <p:cNvSpPr/>
          <p:nvPr/>
        </p:nvSpPr>
        <p:spPr>
          <a:xfrm>
            <a:off x="819785" y="1556385"/>
            <a:ext cx="5360035" cy="27095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9"/>
          <p:cNvSpPr/>
          <p:nvPr/>
        </p:nvSpPr>
        <p:spPr>
          <a:xfrm>
            <a:off x="-3810" y="5335270"/>
            <a:ext cx="12206605" cy="1522730"/>
          </a:xfrm>
          <a:prstGeom prst="roundRect">
            <a:avLst>
              <a:gd name="adj" fmla="val 0"/>
            </a:avLst>
          </a:prstGeom>
          <a:solidFill>
            <a:srgbClr val="E6E6FD"/>
          </a:solidFill>
          <a:ln/>
        </p:spPr>
      </p:sp>
      <p:sp>
        <p:nvSpPr>
          <p:cNvPr id="13" name="Text 10"/>
          <p:cNvSpPr/>
          <p:nvPr/>
        </p:nvSpPr>
        <p:spPr>
          <a:xfrm>
            <a:off x="-3810" y="5335270"/>
            <a:ext cx="12206605" cy="152273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1"/>
          <p:cNvSpPr/>
          <p:nvPr/>
        </p:nvSpPr>
        <p:spPr>
          <a:xfrm>
            <a:off x="4199255" y="1338990"/>
            <a:ext cx="1457325" cy="504006"/>
          </a:xfrm>
          <a:prstGeom prst="parallelogram">
            <a:avLst>
              <a:gd name="adj" fmla="val 20892"/>
            </a:avLst>
          </a:prstGeom>
          <a:solidFill>
            <a:srgbClr val="E1ADFD"/>
          </a:solidFill>
          <a:ln/>
        </p:spPr>
      </p:sp>
      <p:sp>
        <p:nvSpPr>
          <p:cNvPr id="15" name="Text 12"/>
          <p:cNvSpPr/>
          <p:nvPr/>
        </p:nvSpPr>
        <p:spPr>
          <a:xfrm>
            <a:off x="4199255" y="1338990"/>
            <a:ext cx="1457325" cy="504006"/>
          </a:xfrm>
          <a:prstGeom prst="rect">
            <a:avLst/>
          </a:prstGeom>
          <a:noFill/>
          <a:ln/>
        </p:spPr>
        <p:txBody>
          <a:bodyPr wrap="square" lIns="45720" tIns="91440" rIns="91440" bIns="45720" rtlCol="0" anchor="ctr"/>
          <a:lstStyle/>
          <a:p>
            <a:pPr marL="0" indent="0" algn="ctr">
              <a:lnSpc>
                <a:spcPct val="100000"/>
              </a:lnSpc>
              <a:buNone/>
            </a:pPr>
            <a:r>
              <a:rPr lang="en-US" sz="1900" b="1" dirty="0">
                <a:solidFill>
                  <a:srgbClr val="FFFFFF"/>
                </a:solidFill>
                <a:latin typeface="MiSans" pitchFamily="34" charset="0"/>
                <a:ea typeface="MiSans" pitchFamily="34" charset="-122"/>
                <a:cs typeface="MiSans" pitchFamily="34" charset="-120"/>
              </a:rPr>
              <a:t>01</a:t>
            </a:r>
            <a:endParaRPr lang="en-US" sz="1600" dirty="0"/>
          </a:p>
        </p:txBody>
      </p:sp>
      <p:sp>
        <p:nvSpPr>
          <p:cNvPr id="16" name="Text 13"/>
          <p:cNvSpPr/>
          <p:nvPr/>
        </p:nvSpPr>
        <p:spPr>
          <a:xfrm>
            <a:off x="1254760" y="2092325"/>
            <a:ext cx="3806190" cy="369570"/>
          </a:xfrm>
          <a:prstGeom prst="rect">
            <a:avLst/>
          </a:prstGeom>
          <a:noFill/>
          <a:ln/>
        </p:spPr>
        <p:txBody>
          <a:bodyPr wrap="square" lIns="0" tIns="0" rIns="0" bIns="0" rtlCol="0" anchor="t"/>
          <a:lstStyle/>
          <a:p>
            <a:pPr marL="0" indent="0" algn="r">
              <a:lnSpc>
                <a:spcPct val="100000"/>
              </a:lnSpc>
              <a:buNone/>
            </a:pPr>
            <a:r>
              <a:rPr lang="en-US" sz="1800" b="1" dirty="0">
                <a:solidFill>
                  <a:srgbClr val="000000"/>
                </a:solidFill>
                <a:latin typeface="MiSans" pitchFamily="34" charset="0"/>
                <a:ea typeface="MiSans" pitchFamily="34" charset="-122"/>
                <a:cs typeface="MiSans" pitchFamily="34" charset="-120"/>
              </a:rPr>
              <a:t>Symptom Input</a:t>
            </a:r>
            <a:endParaRPr lang="en-US" sz="1600" dirty="0"/>
          </a:p>
        </p:txBody>
      </p:sp>
      <p:sp>
        <p:nvSpPr>
          <p:cNvPr id="17" name="Text 14"/>
          <p:cNvSpPr/>
          <p:nvPr/>
        </p:nvSpPr>
        <p:spPr>
          <a:xfrm>
            <a:off x="827405" y="2514600"/>
            <a:ext cx="4232910" cy="1332865"/>
          </a:xfrm>
          <a:prstGeom prst="rect">
            <a:avLst/>
          </a:prstGeom>
          <a:noFill/>
          <a:ln/>
        </p:spPr>
        <p:txBody>
          <a:bodyPr wrap="square" lIns="0" tIns="0" rIns="0" bIns="0" rtlCol="0" anchor="t"/>
          <a:lstStyle/>
          <a:p>
            <a:pPr marL="0" indent="0" algn="l">
              <a:lnSpc>
                <a:spcPct val="130000"/>
              </a:lnSpc>
              <a:buNone/>
            </a:pPr>
            <a:r>
              <a:rPr lang="en-US" sz="1400" dirty="0">
                <a:solidFill>
                  <a:srgbClr val="000000"/>
                </a:solidFill>
                <a:latin typeface="MiSans" pitchFamily="34" charset="0"/>
                <a:ea typeface="MiSans" pitchFamily="34" charset="-122"/>
                <a:cs typeface="MiSans" pitchFamily="34" charset="-120"/>
              </a:rPr>
              <a:t>Users type or pick symptoms, and the engine maps them to appropriate OTC or Rx drugs, ensuring accurate recommendations.</a:t>
            </a:r>
            <a:endParaRPr lang="en-US" sz="1600" dirty="0"/>
          </a:p>
        </p:txBody>
      </p:sp>
      <p:sp>
        <p:nvSpPr>
          <p:cNvPr id="18" name="Shape 15"/>
          <p:cNvSpPr/>
          <p:nvPr/>
        </p:nvSpPr>
        <p:spPr>
          <a:xfrm>
            <a:off x="6471285" y="4613685"/>
            <a:ext cx="1457325" cy="504006"/>
          </a:xfrm>
          <a:prstGeom prst="parallelogram">
            <a:avLst>
              <a:gd name="adj" fmla="val 20892"/>
            </a:avLst>
          </a:prstGeom>
          <a:solidFill>
            <a:srgbClr val="B9B9F9"/>
          </a:solidFill>
          <a:ln/>
        </p:spPr>
      </p:sp>
      <p:sp>
        <p:nvSpPr>
          <p:cNvPr id="19" name="Text 16"/>
          <p:cNvSpPr/>
          <p:nvPr/>
        </p:nvSpPr>
        <p:spPr>
          <a:xfrm>
            <a:off x="6471285" y="4613685"/>
            <a:ext cx="1457325" cy="504006"/>
          </a:xfrm>
          <a:prstGeom prst="rect">
            <a:avLst/>
          </a:prstGeom>
          <a:noFill/>
          <a:ln/>
        </p:spPr>
        <p:txBody>
          <a:bodyPr wrap="square" lIns="45720" tIns="91440" rIns="91440" bIns="45720" rtlCol="0" anchor="ctr"/>
          <a:lstStyle/>
          <a:p>
            <a:pPr marL="0" indent="0" algn="ctr">
              <a:lnSpc>
                <a:spcPct val="100000"/>
              </a:lnSpc>
              <a:buNone/>
            </a:pPr>
            <a:r>
              <a:rPr lang="en-US" sz="1900" b="1" dirty="0">
                <a:solidFill>
                  <a:srgbClr val="FFFFFF"/>
                </a:solidFill>
                <a:latin typeface="MiSans" pitchFamily="34" charset="0"/>
                <a:ea typeface="MiSans" pitchFamily="34" charset="-122"/>
                <a:cs typeface="MiSans" pitchFamily="34" charset="-120"/>
              </a:rPr>
              <a:t>02</a:t>
            </a:r>
            <a:endParaRPr lang="en-US" sz="1600" dirty="0"/>
          </a:p>
        </p:txBody>
      </p:sp>
      <p:sp>
        <p:nvSpPr>
          <p:cNvPr id="20" name="Text 17"/>
          <p:cNvSpPr/>
          <p:nvPr/>
        </p:nvSpPr>
        <p:spPr>
          <a:xfrm>
            <a:off x="6994525" y="2595245"/>
            <a:ext cx="3806825" cy="369570"/>
          </a:xfrm>
          <a:prstGeom prst="rect">
            <a:avLst/>
          </a:prstGeom>
          <a:noFill/>
          <a:ln/>
        </p:spPr>
        <p:txBody>
          <a:bodyPr wrap="square" lIns="0" tIns="0" rIns="0" bIns="0" rtlCol="0" anchor="t"/>
          <a:lstStyle/>
          <a:p>
            <a:pPr marL="0" indent="0" algn="l">
              <a:lnSpc>
                <a:spcPct val="100000"/>
              </a:lnSpc>
              <a:buNone/>
            </a:pPr>
            <a:r>
              <a:rPr lang="en-US" sz="1800" b="1" dirty="0">
                <a:solidFill>
                  <a:srgbClr val="000000"/>
                </a:solidFill>
                <a:latin typeface="MiSans" pitchFamily="34" charset="0"/>
                <a:ea typeface="MiSans" pitchFamily="34" charset="-122"/>
                <a:cs typeface="MiSans" pitchFamily="34" charset="-120"/>
              </a:rPr>
              <a:t>Stock Verification</a:t>
            </a:r>
            <a:endParaRPr lang="en-US" sz="1600" dirty="0"/>
          </a:p>
        </p:txBody>
      </p:sp>
      <p:sp>
        <p:nvSpPr>
          <p:cNvPr id="21" name="Text 18"/>
          <p:cNvSpPr/>
          <p:nvPr/>
        </p:nvSpPr>
        <p:spPr>
          <a:xfrm>
            <a:off x="6995160" y="3017520"/>
            <a:ext cx="4233600" cy="862409"/>
          </a:xfrm>
          <a:prstGeom prst="rect">
            <a:avLst/>
          </a:prstGeom>
          <a:noFill/>
          <a:ln/>
        </p:spPr>
        <p:txBody>
          <a:bodyPr wrap="square" lIns="0" tIns="0" rIns="0" bIns="0" rtlCol="0" anchor="t">
            <a:spAutoFit/>
          </a:bodyPr>
          <a:lstStyle/>
          <a:p>
            <a:pPr marL="0" indent="0" algn="l">
              <a:lnSpc>
                <a:spcPct val="130000"/>
              </a:lnSpc>
              <a:buNone/>
            </a:pPr>
            <a:r>
              <a:rPr lang="en-US" sz="1400" dirty="0">
                <a:solidFill>
                  <a:srgbClr val="000000"/>
                </a:solidFill>
                <a:latin typeface="MiSans" pitchFamily="34" charset="0"/>
                <a:ea typeface="MiSans" pitchFamily="34" charset="-122"/>
                <a:cs typeface="MiSans" pitchFamily="34" charset="-120"/>
              </a:rPr>
              <a:t>The app filters results to show only nearby pharmacies that have the required medicine in stock, saving time and effort.</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652780" y="603885"/>
            <a:ext cx="101047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Pilot Goals</a:t>
            </a:r>
            <a:endParaRPr lang="en-US" sz="1600" dirty="0"/>
          </a:p>
        </p:txBody>
      </p:sp>
      <p:sp>
        <p:nvSpPr>
          <p:cNvPr id="4" name="Shape 1"/>
          <p:cNvSpPr/>
          <p:nvPr/>
        </p:nvSpPr>
        <p:spPr>
          <a:xfrm>
            <a:off x="1506220" y="1386205"/>
            <a:ext cx="4297680" cy="4450080"/>
          </a:xfrm>
          <a:prstGeom prst="roundRect">
            <a:avLst>
              <a:gd name="adj" fmla="val 4018"/>
            </a:avLst>
          </a:prstGeom>
          <a:solidFill>
            <a:srgbClr val="FFFFFF"/>
          </a:solidFill>
          <a:ln w="25400">
            <a:solidFill>
              <a:srgbClr val="E6E6FD"/>
            </a:solidFill>
            <a:prstDash val="solid"/>
          </a:ln>
        </p:spPr>
      </p:sp>
      <p:sp>
        <p:nvSpPr>
          <p:cNvPr id="5" name="Text 2"/>
          <p:cNvSpPr/>
          <p:nvPr/>
        </p:nvSpPr>
        <p:spPr>
          <a:xfrm>
            <a:off x="1506220" y="1386205"/>
            <a:ext cx="4297680" cy="445008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3"/>
          <p:cNvSpPr/>
          <p:nvPr/>
        </p:nvSpPr>
        <p:spPr>
          <a:xfrm>
            <a:off x="6388100" y="1386205"/>
            <a:ext cx="4297680" cy="4450080"/>
          </a:xfrm>
          <a:prstGeom prst="roundRect">
            <a:avLst>
              <a:gd name="adj" fmla="val 4018"/>
            </a:avLst>
          </a:prstGeom>
          <a:solidFill>
            <a:srgbClr val="FFFFFF"/>
          </a:solidFill>
          <a:ln w="25400">
            <a:solidFill>
              <a:srgbClr val="E6E6FD"/>
            </a:solidFill>
            <a:prstDash val="solid"/>
          </a:ln>
        </p:spPr>
      </p:sp>
      <p:sp>
        <p:nvSpPr>
          <p:cNvPr id="7" name="Text 4"/>
          <p:cNvSpPr/>
          <p:nvPr/>
        </p:nvSpPr>
        <p:spPr>
          <a:xfrm>
            <a:off x="6388100" y="1386205"/>
            <a:ext cx="4297680" cy="445008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5"/>
          <p:cNvSpPr/>
          <p:nvPr/>
        </p:nvSpPr>
        <p:spPr>
          <a:xfrm>
            <a:off x="-3810" y="4144645"/>
            <a:ext cx="12206605" cy="2713355"/>
          </a:xfrm>
          <a:custGeom>
            <a:avLst/>
            <a:gdLst/>
            <a:ahLst/>
            <a:cxnLst/>
            <a:rect l="l" t="t" r="r" b="b"/>
            <a:pathLst>
              <a:path w="12206605" h="2713355">
                <a:moveTo>
                  <a:pt x="0" y="1346200"/>
                </a:moveTo>
                <a:cubicBezTo>
                  <a:pt x="1021080" y="554355"/>
                  <a:pt x="3368040" y="0"/>
                  <a:pt x="6099810" y="0"/>
                </a:cubicBezTo>
                <a:cubicBezTo>
                  <a:pt x="8837930" y="0"/>
                  <a:pt x="11189335" y="556895"/>
                  <a:pt x="12206605" y="1351280"/>
                </a:cubicBezTo>
                <a:lnTo>
                  <a:pt x="12206605" y="2713355"/>
                </a:lnTo>
                <a:lnTo>
                  <a:pt x="0" y="2713355"/>
                </a:lnTo>
                <a:lnTo>
                  <a:pt x="0" y="1346200"/>
                </a:lnTo>
                <a:close/>
              </a:path>
            </a:pathLst>
          </a:custGeom>
          <a:solidFill>
            <a:srgbClr val="E1ADFD"/>
          </a:solidFill>
          <a:ln/>
        </p:spPr>
      </p:sp>
      <p:sp>
        <p:nvSpPr>
          <p:cNvPr id="9" name="Text 6"/>
          <p:cNvSpPr/>
          <p:nvPr/>
        </p:nvSpPr>
        <p:spPr>
          <a:xfrm>
            <a:off x="-3810" y="4144645"/>
            <a:ext cx="12206605" cy="27133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7"/>
          <p:cNvSpPr/>
          <p:nvPr/>
        </p:nvSpPr>
        <p:spPr>
          <a:xfrm>
            <a:off x="6388100" y="4146927"/>
            <a:ext cx="4297680" cy="1689358"/>
          </a:xfrm>
          <a:custGeom>
            <a:avLst/>
            <a:gdLst/>
            <a:ahLst/>
            <a:cxnLst/>
            <a:rect l="l" t="t" r="r" b="b"/>
            <a:pathLst>
              <a:path w="4297680" h="1689358">
                <a:moveTo>
                  <a:pt x="0" y="0"/>
                </a:moveTo>
                <a:lnTo>
                  <a:pt x="55245" y="635"/>
                </a:lnTo>
                <a:lnTo>
                  <a:pt x="227330" y="4446"/>
                </a:lnTo>
                <a:lnTo>
                  <a:pt x="398145" y="9526"/>
                </a:lnTo>
                <a:lnTo>
                  <a:pt x="567690" y="16513"/>
                </a:lnTo>
                <a:lnTo>
                  <a:pt x="735330" y="24134"/>
                </a:lnTo>
                <a:lnTo>
                  <a:pt x="902335" y="33660"/>
                </a:lnTo>
                <a:lnTo>
                  <a:pt x="1067435" y="44457"/>
                </a:lnTo>
                <a:lnTo>
                  <a:pt x="1231265" y="56524"/>
                </a:lnTo>
                <a:lnTo>
                  <a:pt x="1393825" y="70496"/>
                </a:lnTo>
                <a:lnTo>
                  <a:pt x="1554480" y="85103"/>
                </a:lnTo>
                <a:lnTo>
                  <a:pt x="1713230" y="100980"/>
                </a:lnTo>
                <a:lnTo>
                  <a:pt x="1870710" y="118763"/>
                </a:lnTo>
                <a:lnTo>
                  <a:pt x="2026285" y="137181"/>
                </a:lnTo>
                <a:lnTo>
                  <a:pt x="2179955" y="157504"/>
                </a:lnTo>
                <a:lnTo>
                  <a:pt x="2332355" y="178462"/>
                </a:lnTo>
                <a:lnTo>
                  <a:pt x="2482215" y="201326"/>
                </a:lnTo>
                <a:lnTo>
                  <a:pt x="2630170" y="224824"/>
                </a:lnTo>
                <a:lnTo>
                  <a:pt x="2776220" y="249593"/>
                </a:lnTo>
                <a:lnTo>
                  <a:pt x="2919730" y="275632"/>
                </a:lnTo>
                <a:lnTo>
                  <a:pt x="3061335" y="302941"/>
                </a:lnTo>
                <a:lnTo>
                  <a:pt x="3201035" y="330886"/>
                </a:lnTo>
                <a:lnTo>
                  <a:pt x="3338195" y="360100"/>
                </a:lnTo>
                <a:lnTo>
                  <a:pt x="3473450" y="390585"/>
                </a:lnTo>
                <a:lnTo>
                  <a:pt x="3606165" y="422340"/>
                </a:lnTo>
                <a:cubicBezTo>
                  <a:pt x="3863975" y="480768"/>
                  <a:pt x="4330065" y="623665"/>
                  <a:pt x="4297680" y="616044"/>
                </a:cubicBezTo>
                <a:lnTo>
                  <a:pt x="4297680" y="1516612"/>
                </a:lnTo>
                <a:cubicBezTo>
                  <a:pt x="4300855" y="1613781"/>
                  <a:pt x="4211955" y="1691898"/>
                  <a:pt x="4124960" y="1689358"/>
                </a:cubicBezTo>
                <a:lnTo>
                  <a:pt x="172720" y="1689358"/>
                </a:lnTo>
                <a:cubicBezTo>
                  <a:pt x="75565" y="1692533"/>
                  <a:pt x="-2540" y="1603620"/>
                  <a:pt x="0" y="1516612"/>
                </a:cubicBezTo>
                <a:lnTo>
                  <a:pt x="0" y="0"/>
                </a:lnTo>
                <a:close/>
              </a:path>
            </a:pathLst>
          </a:custGeom>
          <a:solidFill>
            <a:srgbClr val="E6E6FD"/>
          </a:solidFill>
          <a:ln/>
        </p:spPr>
      </p:sp>
      <p:sp>
        <p:nvSpPr>
          <p:cNvPr id="11" name="Text 8"/>
          <p:cNvSpPr/>
          <p:nvPr/>
        </p:nvSpPr>
        <p:spPr>
          <a:xfrm>
            <a:off x="6388100" y="4146927"/>
            <a:ext cx="4297680" cy="1689358"/>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9"/>
          <p:cNvSpPr/>
          <p:nvPr/>
        </p:nvSpPr>
        <p:spPr>
          <a:xfrm>
            <a:off x="1506220" y="4146927"/>
            <a:ext cx="4297680" cy="1689358"/>
          </a:xfrm>
          <a:custGeom>
            <a:avLst/>
            <a:gdLst/>
            <a:ahLst/>
            <a:cxnLst/>
            <a:rect l="l" t="t" r="r" b="b"/>
            <a:pathLst>
              <a:path w="4297680" h="1689358">
                <a:moveTo>
                  <a:pt x="0" y="616044"/>
                </a:moveTo>
                <a:cubicBezTo>
                  <a:pt x="112395" y="574763"/>
                  <a:pt x="655320" y="425515"/>
                  <a:pt x="691515" y="422340"/>
                </a:cubicBezTo>
                <a:lnTo>
                  <a:pt x="824230" y="390585"/>
                </a:lnTo>
                <a:lnTo>
                  <a:pt x="959485" y="360100"/>
                </a:lnTo>
                <a:lnTo>
                  <a:pt x="1096645" y="330886"/>
                </a:lnTo>
                <a:lnTo>
                  <a:pt x="1236345" y="302941"/>
                </a:lnTo>
                <a:lnTo>
                  <a:pt x="1377950" y="275632"/>
                </a:lnTo>
                <a:lnTo>
                  <a:pt x="1521460" y="249593"/>
                </a:lnTo>
                <a:lnTo>
                  <a:pt x="1667510" y="224824"/>
                </a:lnTo>
                <a:lnTo>
                  <a:pt x="1815465" y="201326"/>
                </a:lnTo>
                <a:lnTo>
                  <a:pt x="1965325" y="178462"/>
                </a:lnTo>
                <a:lnTo>
                  <a:pt x="2117725" y="157504"/>
                </a:lnTo>
                <a:lnTo>
                  <a:pt x="2271395" y="137181"/>
                </a:lnTo>
                <a:lnTo>
                  <a:pt x="2426970" y="118763"/>
                </a:lnTo>
                <a:lnTo>
                  <a:pt x="2584450" y="100980"/>
                </a:lnTo>
                <a:lnTo>
                  <a:pt x="2743200" y="85103"/>
                </a:lnTo>
                <a:lnTo>
                  <a:pt x="2903855" y="70496"/>
                </a:lnTo>
                <a:lnTo>
                  <a:pt x="3066415" y="56524"/>
                </a:lnTo>
                <a:lnTo>
                  <a:pt x="3230245" y="44457"/>
                </a:lnTo>
                <a:lnTo>
                  <a:pt x="3395345" y="33660"/>
                </a:lnTo>
                <a:lnTo>
                  <a:pt x="3562350" y="24134"/>
                </a:lnTo>
                <a:lnTo>
                  <a:pt x="3729990" y="16513"/>
                </a:lnTo>
                <a:lnTo>
                  <a:pt x="3899535" y="9526"/>
                </a:lnTo>
                <a:lnTo>
                  <a:pt x="4070350" y="4446"/>
                </a:lnTo>
                <a:lnTo>
                  <a:pt x="4242435" y="635"/>
                </a:lnTo>
                <a:lnTo>
                  <a:pt x="4297680" y="0"/>
                </a:lnTo>
                <a:lnTo>
                  <a:pt x="4297680" y="1516612"/>
                </a:lnTo>
                <a:cubicBezTo>
                  <a:pt x="4300855" y="1613781"/>
                  <a:pt x="4211955" y="1691898"/>
                  <a:pt x="4124960" y="1689358"/>
                </a:cubicBezTo>
                <a:lnTo>
                  <a:pt x="172720" y="1689358"/>
                </a:lnTo>
                <a:cubicBezTo>
                  <a:pt x="75565" y="1692533"/>
                  <a:pt x="-2540" y="1603620"/>
                  <a:pt x="0" y="1516612"/>
                </a:cubicBezTo>
                <a:lnTo>
                  <a:pt x="0" y="616044"/>
                </a:lnTo>
                <a:close/>
              </a:path>
            </a:pathLst>
          </a:custGeom>
          <a:solidFill>
            <a:srgbClr val="E6E6FD"/>
          </a:solidFill>
          <a:ln/>
        </p:spPr>
      </p:sp>
      <p:sp>
        <p:nvSpPr>
          <p:cNvPr id="13" name="Text 10"/>
          <p:cNvSpPr/>
          <p:nvPr/>
        </p:nvSpPr>
        <p:spPr>
          <a:xfrm>
            <a:off x="1506220" y="4146927"/>
            <a:ext cx="4297680" cy="1689358"/>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Text 11"/>
          <p:cNvSpPr/>
          <p:nvPr/>
        </p:nvSpPr>
        <p:spPr>
          <a:xfrm>
            <a:off x="1776095" y="4744720"/>
            <a:ext cx="3758565" cy="36830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Initial Launch</a:t>
            </a:r>
            <a:endParaRPr lang="en-US" sz="1600" dirty="0"/>
          </a:p>
        </p:txBody>
      </p:sp>
      <p:sp>
        <p:nvSpPr>
          <p:cNvPr id="15" name="Text 12"/>
          <p:cNvSpPr/>
          <p:nvPr/>
        </p:nvSpPr>
        <p:spPr>
          <a:xfrm>
            <a:off x="1778000" y="1621155"/>
            <a:ext cx="3756660" cy="1365250"/>
          </a:xfrm>
          <a:prstGeom prst="rect">
            <a:avLst/>
          </a:prstGeom>
          <a:noFill/>
          <a:ln/>
        </p:spPr>
        <p:txBody>
          <a:bodyPr wrap="square" lIns="91440" tIns="45720" rIns="91440" bIns="45720" rtlCol="0" anchor="t">
            <a:spAutoFit/>
          </a:bodyPr>
          <a:lstStyle/>
          <a:p>
            <a:pPr marL="0" indent="0" algn="l">
              <a:lnSpc>
                <a:spcPct val="140000"/>
              </a:lnSpc>
              <a:buNone/>
            </a:pPr>
            <a:r>
              <a:rPr lang="en-US" sz="1600" dirty="0">
                <a:solidFill>
                  <a:srgbClr val="000000"/>
                </a:solidFill>
                <a:latin typeface="MiSans" pitchFamily="34" charset="0"/>
                <a:ea typeface="MiSans" pitchFamily="34" charset="-122"/>
                <a:cs typeface="MiSans" pitchFamily="34" charset="-120"/>
              </a:rPr>
              <a:t>MediReach will launch in one city, partnering with 50 pharmacies and 10 hospitals to test its functionality and impact.</a:t>
            </a:r>
            <a:endParaRPr lang="en-US" sz="1600" dirty="0"/>
          </a:p>
        </p:txBody>
      </p:sp>
      <p:sp>
        <p:nvSpPr>
          <p:cNvPr id="16" name="Text 13"/>
          <p:cNvSpPr/>
          <p:nvPr/>
        </p:nvSpPr>
        <p:spPr>
          <a:xfrm>
            <a:off x="6657975" y="4744720"/>
            <a:ext cx="3758565" cy="36830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Target Metrics</a:t>
            </a:r>
            <a:endParaRPr lang="en-US" sz="1600" dirty="0"/>
          </a:p>
        </p:txBody>
      </p:sp>
      <p:sp>
        <p:nvSpPr>
          <p:cNvPr id="17" name="Text 14"/>
          <p:cNvSpPr/>
          <p:nvPr/>
        </p:nvSpPr>
        <p:spPr>
          <a:xfrm>
            <a:off x="6659880" y="1621155"/>
            <a:ext cx="3756660" cy="1365250"/>
          </a:xfrm>
          <a:prstGeom prst="rect">
            <a:avLst/>
          </a:prstGeom>
          <a:noFill/>
          <a:ln/>
        </p:spPr>
        <p:txBody>
          <a:bodyPr wrap="square" lIns="91440" tIns="45720" rIns="91440" bIns="45720" rtlCol="0" anchor="t">
            <a:spAutoFit/>
          </a:bodyPr>
          <a:lstStyle/>
          <a:p>
            <a:pPr marL="0" indent="0" algn="l">
              <a:lnSpc>
                <a:spcPct val="140000"/>
              </a:lnSpc>
              <a:buNone/>
            </a:pPr>
            <a:r>
              <a:rPr lang="en-US" sz="1600" dirty="0">
                <a:solidFill>
                  <a:srgbClr val="000000"/>
                </a:solidFill>
                <a:latin typeface="MiSans" pitchFamily="34" charset="0"/>
                <a:ea typeface="MiSans" pitchFamily="34" charset="-122"/>
                <a:cs typeface="MiSans" pitchFamily="34" charset="-120"/>
              </a:rPr>
              <a:t>The goal is to cut search time by 25%, achieve 90% drug availability hits, and gather user feedback for future scaling.</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20:07:37-d2nfa298bjvh7rlj0gcg.png"/>
          <p:cNvPicPr>
            <a:picLocks noChangeAspect="1"/>
          </p:cNvPicPr>
          <p:nvPr/>
        </p:nvPicPr>
        <p:blipFill>
          <a:blip r:embed="rId3">
            <a:alphaModFix amt="10000"/>
          </a:blip>
          <a:srcRect l="26" r="26"/>
          <a:stretch/>
        </p:blipFill>
        <p:spPr>
          <a:xfrm>
            <a:off x="0" y="0"/>
            <a:ext cx="12192000" cy="6858000"/>
          </a:xfrm>
          <a:prstGeom prst="rect">
            <a:avLst/>
          </a:prstGeom>
        </p:spPr>
      </p:pic>
      <p:sp>
        <p:nvSpPr>
          <p:cNvPr id="3" name="Text 0"/>
          <p:cNvSpPr/>
          <p:nvPr/>
        </p:nvSpPr>
        <p:spPr>
          <a:xfrm>
            <a:off x="957580" y="603885"/>
            <a:ext cx="9799955" cy="487561"/>
          </a:xfrm>
          <a:prstGeom prst="rect">
            <a:avLst/>
          </a:prstGeom>
          <a:noFill/>
          <a:ln/>
        </p:spPr>
        <p:txBody>
          <a:bodyPr wrap="square" lIns="91440" tIns="45720" rIns="91440" bIns="45720" rtlCol="0" anchor="t">
            <a:spAutoFit/>
          </a:bodyPr>
          <a:lstStyle/>
          <a:p>
            <a:pPr marL="0" indent="0" algn="l">
              <a:lnSpc>
                <a:spcPct val="100000"/>
              </a:lnSpc>
              <a:buNone/>
            </a:pPr>
            <a:r>
              <a:rPr lang="en-US" sz="3200" b="1" dirty="0">
                <a:solidFill>
                  <a:srgbClr val="000000"/>
                </a:solidFill>
                <a:latin typeface="MiSans" pitchFamily="34" charset="0"/>
                <a:ea typeface="MiSans" pitchFamily="34" charset="-122"/>
                <a:cs typeface="MiSans" pitchFamily="34" charset="-120"/>
              </a:rPr>
              <a:t>Call to Action</a:t>
            </a:r>
            <a:endParaRPr lang="en-US" sz="1600" dirty="0"/>
          </a:p>
        </p:txBody>
      </p:sp>
      <p:pic>
        <p:nvPicPr>
          <p:cNvPr id="4" name="Image 1" descr="https://kimi-img.moonshot.cn/pub/slides/slides_tmpl/image/25-08-27-20:07:42-d2nfa3h8bjvh7rlj0gk0.png"/>
          <p:cNvPicPr>
            <a:picLocks noChangeAspect="1"/>
          </p:cNvPicPr>
          <p:nvPr/>
        </p:nvPicPr>
        <p:blipFill>
          <a:blip r:embed="rId4"/>
          <a:srcRect/>
          <a:stretch/>
        </p:blipFill>
        <p:spPr>
          <a:xfrm>
            <a:off x="6538595" y="1204595"/>
            <a:ext cx="5653405" cy="5653405"/>
          </a:xfrm>
          <a:prstGeom prst="rect">
            <a:avLst/>
          </a:prstGeom>
        </p:spPr>
      </p:pic>
      <p:sp>
        <p:nvSpPr>
          <p:cNvPr id="5" name="Text 1"/>
          <p:cNvSpPr/>
          <p:nvPr/>
        </p:nvSpPr>
        <p:spPr>
          <a:xfrm>
            <a:off x="1045210" y="1656715"/>
            <a:ext cx="6005195" cy="487561"/>
          </a:xfrm>
          <a:prstGeom prst="rect">
            <a:avLst/>
          </a:prstGeom>
          <a:noFill/>
          <a:ln/>
        </p:spPr>
        <p:txBody>
          <a:bodyPr wrap="square" lIns="91440" tIns="45720" rIns="91440" bIns="45720" rtlCol="0" anchor="t">
            <a:spAutoFit/>
          </a:bodyPr>
          <a:lstStyle/>
          <a:p>
            <a:pPr marL="0" indent="0" algn="just">
              <a:lnSpc>
                <a:spcPct val="100000"/>
              </a:lnSpc>
              <a:buNone/>
            </a:pPr>
            <a:r>
              <a:rPr lang="en-US" sz="3200" b="1" dirty="0">
                <a:solidFill>
                  <a:srgbClr val="000000"/>
                </a:solidFill>
                <a:latin typeface="MiSans" pitchFamily="34" charset="0"/>
                <a:ea typeface="MiSans" pitchFamily="34" charset="-122"/>
                <a:cs typeface="MiSans" pitchFamily="34" charset="-120"/>
              </a:rPr>
              <a:t>Join the Movement</a:t>
            </a:r>
            <a:endParaRPr lang="en-US" sz="1600" dirty="0"/>
          </a:p>
        </p:txBody>
      </p:sp>
      <p:sp>
        <p:nvSpPr>
          <p:cNvPr id="6" name="Text 2"/>
          <p:cNvSpPr/>
          <p:nvPr/>
        </p:nvSpPr>
        <p:spPr>
          <a:xfrm>
            <a:off x="1045210" y="2770505"/>
            <a:ext cx="5062220" cy="1981200"/>
          </a:xfrm>
          <a:prstGeom prst="rect">
            <a:avLst/>
          </a:prstGeom>
          <a:noFill/>
          <a:ln/>
        </p:spPr>
        <p:txBody>
          <a:bodyPr wrap="square" lIns="91440" tIns="45720" rIns="91440" bIns="45720" rtlCol="0" anchor="t">
            <a:spAutoFit/>
          </a:bodyPr>
          <a:lstStyle/>
          <a:p>
            <a:pPr marL="0" indent="0" algn="l">
              <a:lnSpc>
                <a:spcPct val="130000"/>
              </a:lnSpc>
              <a:buNone/>
            </a:pPr>
            <a:r>
              <a:rPr lang="en-US" sz="2000" dirty="0">
                <a:solidFill>
                  <a:srgbClr val="000000"/>
                </a:solidFill>
                <a:latin typeface="MiSans" pitchFamily="34" charset="0"/>
                <a:ea typeface="MiSans" pitchFamily="34" charset="-122"/>
                <a:cs typeface="MiSans" pitchFamily="34" charset="-120"/>
              </a:rPr>
              <a:t>We invite pharmacies and hospitals to join as partners, sharing live stock and ER status. Together, we can transform every phone into a life-saving health navigator within months.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E6E6E6"/>
      </a:dk2>
      <a:lt2>
        <a:srgbClr val="FFFFFF"/>
      </a:lt2>
      <a:accent1>
        <a:srgbClr val="E6E6FD"/>
      </a:accent1>
      <a:accent2>
        <a:srgbClr val="E1ADFD"/>
      </a:accent2>
      <a:accent3>
        <a:srgbClr val="94E7FC"/>
      </a:accent3>
      <a:accent4>
        <a:srgbClr val="3462F9"/>
      </a:accent4>
      <a:accent5>
        <a:srgbClr val="B0D9FC"/>
      </a:accent5>
      <a:accent6>
        <a:srgbClr val="C1D1FB"/>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592</Words>
  <Application>Microsoft Office PowerPoint</Application>
  <PresentationFormat>Widescreen</PresentationFormat>
  <Paragraphs>59</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MediReach: Care Nearby</dc:title>
  <dc:subject>MediReach: Care Nearby</dc:subject>
  <dc:creator>Kimi</dc:creator>
  <cp:lastModifiedBy>Bandaru Renuka Naidu</cp:lastModifiedBy>
  <cp:revision>5</cp:revision>
  <dcterms:created xsi:type="dcterms:W3CDTF">2025-10-18T18:14:14Z</dcterms:created>
  <dcterms:modified xsi:type="dcterms:W3CDTF">2025-10-19T02:39:40Z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{"Label":"MediReach: Care Nearby","ContentProducer":"001191110108MACG2KBH8F10000","ProduceID":"d3ptf26n3mk74718ss6g","ReservedCode1":"","ContentPropagator":"001191110108MACG2KBH8F20000","PropagateID":"d3ptf26n3mk74718ss6g","ReservedCode2":""}</vt:lpwstr>
  </property>
</Properties>
</file>